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</p:sldIdLst>
  <p:sldSz cy="6858000" cx="12192000"/>
  <p:notesSz cx="6858000" cy="9144000"/>
  <p:embeddedFontLst>
    <p:embeddedFont>
      <p:font typeface="Play"/>
      <p:regular r:id="rId80"/>
      <p:bold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2" roundtripDataSignature="AMtx7mhFLUcQaB3V2hauJFwrHTWvtgEk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DDA36B-9C79-4DE5-B545-2D9B0C594972}">
  <a:tblStyle styleId="{78DDA36B-9C79-4DE5-B545-2D9B0C59497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A7D7F1C-8FCC-41A9-96C8-88E5BD2D51E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FF7FA2D-B99D-4B87-B8D1-FFAEB8E2447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537EE0A-C3CE-44C9-9C91-2AAFB22D8542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Play-regular.fntdata"/><Relationship Id="rId82" Type="http://customschemas.google.com/relationships/presentationmetadata" Target="metadata"/><Relationship Id="rId81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dfa244038_4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3dfa244038_4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dfa244038_3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dfa244038_3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3dfa244038_3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dfa244038_3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3dfa244038_3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3dfa244038_3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dfa244038_3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dfa244038_3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3dfa244038_3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b462e7614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b462e7614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3b462e7614_0_1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dfa244038_4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3dfa244038_4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3dfa244038_4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3d3d07845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3d3d07845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43d3d07845_0_1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43d3d07845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43d3d07845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43d3d07845_0_1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3d3d07845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3d3d07845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343d3d07845_0_1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3d3d07845_0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43d3d07845_0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43d3d07845_0_1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3d3d07845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43d3d07845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43d3d07845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43d3d07845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43d3d07845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343d3d07845_0_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3dfa244038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3dfa244038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3dfa244038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43d3d07845_0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43d3d07845_0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43d3d07845_0_2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dfa244038_4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3dfa244038_4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33dfa244038_4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dfa244038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3dfa244038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3dfa244038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3dfa244038_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3dfa244038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33dfa244038_1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3dfa244038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3dfa244038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33dfa244038_1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dfa244038_4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3dfa244038_4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3d3d07845_0_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43d3d07845_0_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343d3d07845_0_2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3dfa244038_1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3dfa244038_1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33dfa244038_1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3dfa244038_1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3dfa244038_1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3dfa244038_1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3dfa244038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3dfa244038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33dfa244038_1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3dfa244038_1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3dfa244038_1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33dfa244038_1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3dfa244038_1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3dfa244038_1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33dfa244038_1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3dfa244038_1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3dfa244038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33dfa244038_1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3dfa244038_1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3dfa244038_1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33dfa244038_1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3dfa244038_1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3dfa244038_1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33dfa244038_1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3dfa244038_1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3dfa244038_1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33dfa244038_1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3dfa244038_1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3dfa244038_1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33dfa244038_1_1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b72f245ed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b72f245ed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3b72f245ed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dfa244038_1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3dfa244038_1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33dfa244038_1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3b462e7614_0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3b462e7614_0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33b462e7614_0_1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b462e7614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3b462e7614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33b462e7614_0_1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3dfa244038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3dfa244038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33dfa244038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dfa244038_3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dfa244038_3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g33dfa244038_3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dfa244038_3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3dfa244038_3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33dfa244038_3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dfa244038_4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3dfa244038_4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3dfa244038_3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3dfa244038_3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33dfa244038_3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3dfa244038_3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3dfa244038_3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g33dfa244038_3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3dfa244038_3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3dfa244038_3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33dfa244038_3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3dfa244038_3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3dfa244038_3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33dfa244038_3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43d3d078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343d3d078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43d3d07845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g343d3d07845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43d3d07845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343d3d07845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43d3d07845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343d3d07845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43d3d07845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g343d3d07845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dfa244038_4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3dfa244038_4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43d3d07845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g343d3d07845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43d3d07845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g343d3d07845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43d3d07845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g343d3d07845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43d3d07845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g343d3d07845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43d3d07845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g343d3d07845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43d3d07845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g343d3d07845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3dfa244038_4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g33dfa244038_4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dfa244038_4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g33dfa244038_4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3dfa244038_1_2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g33dfa244038_1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dfa244038_4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3dfa244038_4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3dfa244038_1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g33dfa244038_1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33dfa244038_1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g33dfa244038_1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3dfa244038_1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g33dfa244038_1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dfa244038_4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3dfa244038_4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dfa244038_4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3dfa244038_4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9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9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9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9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9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9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9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9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9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rgbClr val="0F4861">
                  <a:alpha val="44705"/>
                </a:srgbClr>
              </a:gs>
              <a:gs pos="100000">
                <a:srgbClr val="000000">
                  <a:alpha val="28627"/>
                </a:srgbClr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flipH="1" rot="10800000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00000">
                <a:srgbClr val="000000">
                  <a:alpha val="40784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>
            <p:ph type="ctrTitle"/>
          </p:nvPr>
        </p:nvSpPr>
        <p:spPr>
          <a:xfrm>
            <a:off x="1127208" y="857251"/>
            <a:ext cx="4747280" cy="30980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>
                <a:solidFill>
                  <a:srgbClr val="FFFFFF"/>
                </a:solidFill>
              </a:rPr>
              <a:t>CUENTA PÚBLICA 2024 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 rot="-54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rgbClr val="156082">
                  <a:alpha val="23921"/>
                </a:srgbClr>
              </a:gs>
              <a:gs pos="78000">
                <a:srgbClr val="0A3041">
                  <a:alpha val="0"/>
                </a:srgbClr>
              </a:gs>
              <a:gs pos="100000">
                <a:srgbClr val="0A3041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1127208" y="4756265"/>
            <a:ext cx="4393278" cy="1244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CL">
                <a:solidFill>
                  <a:srgbClr val="FFFFFF"/>
                </a:solidFill>
              </a:rPr>
              <a:t>LICEO MIGUEL LUIS AMUNATEGUI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 letrero de color negro&#10;&#10;Descripción generada automáticamente con confianza baja"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0559" y="2665353"/>
            <a:ext cx="3737164" cy="154158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7F7F7F"/>
                </a:solidFill>
              </a:rPr>
              <a:t>cuenta pública 2024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dfa244038_4_94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3dfa244038_4_94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3dfa244038_4_94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3dfa244038_4_9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190" name="Google Shape;190;g33dfa244038_4_94"/>
          <p:cNvGraphicFramePr/>
          <p:nvPr/>
        </p:nvGraphicFramePr>
        <p:xfrm>
          <a:off x="375125" y="250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{78DDA36B-9C79-4DE5-B545-2D9B0C594972}</a:tableStyleId>
              </a:tblPr>
              <a:tblGrid>
                <a:gridCol w="1430950"/>
                <a:gridCol w="840100"/>
                <a:gridCol w="673925"/>
                <a:gridCol w="673925"/>
                <a:gridCol w="766250"/>
                <a:gridCol w="618550"/>
                <a:gridCol w="609300"/>
                <a:gridCol w="609300"/>
                <a:gridCol w="507750"/>
                <a:gridCol w="664700"/>
                <a:gridCol w="581625"/>
                <a:gridCol w="664700"/>
                <a:gridCol w="932425"/>
                <a:gridCol w="701625"/>
                <a:gridCol w="424675"/>
                <a:gridCol w="618550"/>
                <a:gridCol w="498525"/>
              </a:tblGrid>
              <a:tr h="13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Establecimiento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(a)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Ingresos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proyectado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para el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establecimiento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(b)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Proyección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gastos rrhh 2025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(Dotación)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Licitacion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Impresoras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anual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Escenciales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escritorio/PAC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(5% de ing anual)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NUBELAB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Colegium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Caja Chica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Convenio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ARPA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(c)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Gastos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Operativos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(d) PAC 2025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(70% del saldo disponible)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(e) Total Gastos Operativos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y PAC (c) + (d)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(f)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TOTAL DE GASTOS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PROYECTADOS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(b) + (e)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(a) - (f)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Resultado de la Simulación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2025</a:t>
                      </a:r>
                      <a:endParaRPr b="1"/>
                    </a:p>
                  </a:txBody>
                  <a:tcPr marT="91425" marB="91425" marR="91425" marL="91425">
                    <a:lnB cap="flat" cmpd="sng" w="76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Saldo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arrastre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2024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Disponible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para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emergentes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Gastos en RRHH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sobre Ingresos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A-02 Liceo Miguel Luis Amunategui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$ 86.993.936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$ 92.216.723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$ 18.468.339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$ 4.349.697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   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$ 1.300.977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$ 4.000.000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   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$ 28.119.013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  	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$ 28.119.013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$ 120.335.736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solidFill>
                            <a:srgbClr val="9C000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-33.341.800</a:t>
                      </a:r>
                      <a:endParaRPr b="1" sz="1100">
                        <a:solidFill>
                          <a:srgbClr val="9C000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   	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106%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191;g33dfa244038_4_94"/>
          <p:cNvSpPr txBox="1"/>
          <p:nvPr/>
        </p:nvSpPr>
        <p:spPr>
          <a:xfrm>
            <a:off x="1318025" y="921550"/>
            <a:ext cx="10924800" cy="6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300">
                <a:solidFill>
                  <a:schemeClr val="dk1"/>
                </a:solidFill>
              </a:rPr>
              <a:t>PROYECCIÓN SEP 2025 </a:t>
            </a:r>
            <a:endParaRPr b="1"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/>
          <p:nvPr/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rgbClr val="0F4861">
                  <a:alpha val="44705"/>
                </a:srgbClr>
              </a:gs>
              <a:gs pos="100000">
                <a:srgbClr val="000000">
                  <a:alpha val="28627"/>
                </a:srgbClr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/>
          <p:nvPr/>
        </p:nvSpPr>
        <p:spPr>
          <a:xfrm flipH="1" rot="10800000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00000">
                <a:srgbClr val="000000">
                  <a:alpha val="40784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 txBox="1"/>
          <p:nvPr>
            <p:ph type="title"/>
          </p:nvPr>
        </p:nvSpPr>
        <p:spPr>
          <a:xfrm>
            <a:off x="1127208" y="857251"/>
            <a:ext cx="4747280" cy="30980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>
                <a:solidFill>
                  <a:srgbClr val="FFFFFF"/>
                </a:solidFill>
              </a:rPr>
              <a:t>Matrícula</a:t>
            </a:r>
            <a:r>
              <a:rPr lang="es-CL" sz="4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y asistencia </a:t>
            </a:r>
            <a:endParaRPr/>
          </a:p>
        </p:txBody>
      </p:sp>
      <p:sp>
        <p:nvSpPr>
          <p:cNvPr id="201" name="Google Shape;201;p4"/>
          <p:cNvSpPr/>
          <p:nvPr/>
        </p:nvSpPr>
        <p:spPr>
          <a:xfrm rot="-54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rgbClr val="156082">
                  <a:alpha val="23921"/>
                </a:srgbClr>
              </a:gs>
              <a:gs pos="78000">
                <a:srgbClr val="0A3041">
                  <a:alpha val="0"/>
                </a:srgbClr>
              </a:gs>
              <a:gs pos="100000">
                <a:srgbClr val="0A3041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ca de verificación" id="203" name="Google Shape;2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1874" y="2108877"/>
            <a:ext cx="2654533" cy="26545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dfa244038_3_65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3dfa244038_3_65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33dfa244038_3_65"/>
          <p:cNvSpPr txBox="1"/>
          <p:nvPr/>
        </p:nvSpPr>
        <p:spPr>
          <a:xfrm>
            <a:off x="308150" y="2407025"/>
            <a:ext cx="34245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MATRÍCULA</a:t>
            </a:r>
            <a:endParaRPr sz="37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2024</a:t>
            </a:r>
            <a:endParaRPr sz="37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graphicFrame>
        <p:nvGraphicFramePr>
          <p:cNvPr id="213" name="Google Shape;213;g33dfa244038_3_65"/>
          <p:cNvGraphicFramePr/>
          <p:nvPr/>
        </p:nvGraphicFramePr>
        <p:xfrm>
          <a:off x="3174100" y="13779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{FA7D7F1C-8FCC-41A9-96C8-88E5BD2D51E3}</a:tableStyleId>
              </a:tblPr>
              <a:tblGrid>
                <a:gridCol w="1546500"/>
                <a:gridCol w="2399750"/>
                <a:gridCol w="2399750"/>
                <a:gridCol w="2399750"/>
              </a:tblGrid>
              <a:tr h="1025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 de marzo 2024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diciembre 2024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Diferencia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3C47D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Básica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/>
                        <a:t>225</a:t>
                      </a:r>
                      <a:endParaRPr sz="2500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/>
                        <a:t>230</a:t>
                      </a:r>
                      <a:endParaRPr sz="2500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/>
                        <a:t>5</a:t>
                      </a:r>
                      <a:endParaRPr sz="2500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/>
                        <a:t>337</a:t>
                      </a:r>
                      <a:endParaRPr sz="2500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/>
                        <a:t>322</a:t>
                      </a:r>
                      <a:endParaRPr sz="2500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/>
                        <a:t>15</a:t>
                      </a:r>
                      <a:endParaRPr sz="2500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/>
                        <a:t>562</a:t>
                      </a:r>
                      <a:endParaRPr sz="2500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/>
                        <a:t>552</a:t>
                      </a:r>
                      <a:endParaRPr sz="2500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/>
                        <a:t>20</a:t>
                      </a:r>
                      <a:endParaRPr sz="2500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dfa244038_3_82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3dfa244038_3_82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3dfa244038_3_82"/>
          <p:cNvSpPr txBox="1"/>
          <p:nvPr/>
        </p:nvSpPr>
        <p:spPr>
          <a:xfrm>
            <a:off x="308150" y="2407025"/>
            <a:ext cx="34245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ASISTENCIA</a:t>
            </a:r>
            <a:endParaRPr sz="37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2024</a:t>
            </a:r>
            <a:endParaRPr sz="37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graphicFrame>
        <p:nvGraphicFramePr>
          <p:cNvPr id="222" name="Google Shape;222;g33dfa244038_3_82"/>
          <p:cNvGraphicFramePr/>
          <p:nvPr/>
        </p:nvGraphicFramePr>
        <p:xfrm>
          <a:off x="3463450" y="19870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{FA7D7F1C-8FCC-41A9-96C8-88E5BD2D51E3}</a:tableStyleId>
              </a:tblPr>
              <a:tblGrid>
                <a:gridCol w="2121975"/>
                <a:gridCol w="2123125"/>
                <a:gridCol w="2123125"/>
                <a:gridCol w="2123125"/>
              </a:tblGrid>
              <a:tr h="1570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1er Semestre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2° Semestre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Anual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3C47D"/>
                    </a:solidFill>
                  </a:tcPr>
                </a:tc>
              </a:tr>
              <a:tr h="1570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Básica y Media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63,03%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64,4%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63,2%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dfa244038_3_74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3dfa244038_3_74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3dfa244038_3_74"/>
          <p:cNvSpPr txBox="1"/>
          <p:nvPr/>
        </p:nvSpPr>
        <p:spPr>
          <a:xfrm>
            <a:off x="308150" y="2407025"/>
            <a:ext cx="34245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RETIROS DE ESTUDIANTES</a:t>
            </a:r>
            <a:endParaRPr sz="37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2024</a:t>
            </a:r>
            <a:endParaRPr sz="37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graphicFrame>
        <p:nvGraphicFramePr>
          <p:cNvPr id="231" name="Google Shape;231;g33dfa244038_3_74"/>
          <p:cNvGraphicFramePr/>
          <p:nvPr/>
        </p:nvGraphicFramePr>
        <p:xfrm>
          <a:off x="4545875" y="17170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{FA7D7F1C-8FCC-41A9-96C8-88E5BD2D51E3}</a:tableStyleId>
              </a:tblPr>
              <a:tblGrid>
                <a:gridCol w="2416100"/>
                <a:gridCol w="2417175"/>
                <a:gridCol w="2417175"/>
              </a:tblGrid>
              <a:tr h="83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 Retiradas/os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de Retiradas/os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3C47D"/>
                    </a:solidFill>
                  </a:tcPr>
                </a:tc>
              </a:tr>
              <a:tr h="83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Básica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36,5%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  <a:tr h="83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37%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  <a:tr h="83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37%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"/>
          <p:cNvSpPr/>
          <p:nvPr/>
        </p:nvSpPr>
        <p:spPr>
          <a:xfrm flipH="1" rot="5400000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oma trasera de una fila de graduados" id="239" name="Google Shape;239;p5"/>
          <p:cNvPicPr preferRelativeResize="0"/>
          <p:nvPr/>
        </p:nvPicPr>
        <p:blipFill rotWithShape="1">
          <a:blip r:embed="rId3">
            <a:alphaModFix/>
          </a:blip>
          <a:srcRect b="0" l="5894" r="14888" t="0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"/>
          <p:cNvSpPr/>
          <p:nvPr/>
        </p:nvSpPr>
        <p:spPr>
          <a:xfrm rot="6097846">
            <a:off x="-747355" y="1201312"/>
            <a:ext cx="4808302" cy="4088666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 txBox="1"/>
          <p:nvPr>
            <p:ph type="title"/>
          </p:nvPr>
        </p:nvSpPr>
        <p:spPr>
          <a:xfrm>
            <a:off x="534473" y="2950387"/>
            <a:ext cx="3052293" cy="3531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Gestión Curricular y resultados académicos   </a:t>
            </a:r>
            <a:endParaRPr/>
          </a:p>
        </p:txBody>
      </p:sp>
      <p:sp>
        <p:nvSpPr>
          <p:cNvPr id="242" name="Google Shape;24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b462e7614_0_156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L" sz="3800"/>
              <a:t>4° BÁSICO </a:t>
            </a:r>
            <a:endParaRPr b="1" sz="3800"/>
          </a:p>
        </p:txBody>
      </p:sp>
      <p:sp>
        <p:nvSpPr>
          <p:cNvPr id="249" name="Google Shape;249;g33b462e7614_0_15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3b462e7614_0_156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3b462e7614_0_156"/>
          <p:cNvSpPr txBox="1"/>
          <p:nvPr/>
        </p:nvSpPr>
        <p:spPr>
          <a:xfrm>
            <a:off x="308150" y="2407025"/>
            <a:ext cx="34245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RESULTADOS SIMCE 2024</a:t>
            </a:r>
            <a:endParaRPr sz="37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dfa244038_4_27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3dfa244038_4_27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33dfa244038_4_27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33dfa244038_4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00" y="601303"/>
            <a:ext cx="11093275" cy="56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3d3d07845_0_146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43d3d07845_0_14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43d3d07845_0_146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g343d3d07845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50" y="332175"/>
            <a:ext cx="11103499" cy="60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3d3d07845_0_155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43d3d07845_0_155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43d3d07845_0_155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g343d3d07845_0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00" y="526225"/>
            <a:ext cx="11178575" cy="56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 flipH="1" rot="5400000">
            <a:off x="-638515" y="639280"/>
            <a:ext cx="6858000" cy="557944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 flipH="1" rot="5400000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0"/>
                </a:srgbClr>
              </a:gs>
              <a:gs pos="100000">
                <a:srgbClr val="156082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flipH="1" rot="5400000">
            <a:off x="1528907" y="2818967"/>
            <a:ext cx="2501979" cy="5576080"/>
          </a:xfrm>
          <a:prstGeom prst="rect">
            <a:avLst/>
          </a:prstGeom>
          <a:gradFill>
            <a:gsLst>
              <a:gs pos="0">
                <a:srgbClr val="156082">
                  <a:alpha val="28627"/>
                </a:srgbClr>
              </a:gs>
              <a:gs pos="2000">
                <a:srgbClr val="156082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 flipH="1" rot="5400000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10980"/>
                </a:srgbClr>
              </a:gs>
              <a:gs pos="100000">
                <a:srgbClr val="156082">
                  <a:alpha val="10980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>
            <p:ph type="title"/>
          </p:nvPr>
        </p:nvSpPr>
        <p:spPr>
          <a:xfrm>
            <a:off x="826396" y="586855"/>
            <a:ext cx="42300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BIENVENIDA DEL CONSEJO 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5580200" y="649475"/>
            <a:ext cx="6292800" cy="5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000"/>
              <a:t>Estamento Estudiantes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000"/>
              <a:t>Estamento Docentes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000"/>
              <a:t>Estamento  Apoderados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000"/>
              <a:t>Estamento Asistentes de la Educación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000"/>
              <a:t>Dirección del Establecimiento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000"/>
              <a:t>Representante Sostenedor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CL" sz="2000"/>
              <a:t> </a:t>
            </a:r>
            <a:endParaRPr/>
          </a:p>
        </p:txBody>
      </p:sp>
      <p:sp>
        <p:nvSpPr>
          <p:cNvPr id="110" name="Google Shape;11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0C0C0C"/>
                </a:solidFill>
              </a:rPr>
              <a:t>cuenta pública 2024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3d3d07845_0_164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43d3d07845_0_164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343d3d07845_0_164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343d3d07845_0_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25" y="402425"/>
            <a:ext cx="11077600" cy="58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3d3d07845_0_172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343d3d07845_0_172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43d3d07845_0_172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g343d3d07845_0_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50" y="385750"/>
            <a:ext cx="11251500" cy="60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43d3d07845_0_180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343d3d07845_0_180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43d3d07845_0_180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g343d3d07845_0_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50" y="526223"/>
            <a:ext cx="11153649" cy="58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3d3d07845_0_188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43d3d07845_0_188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343d3d07845_0_188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g343d3d07845_0_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50" y="385175"/>
            <a:ext cx="10969250" cy="60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3dfa244038_1_0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L" sz="3800"/>
              <a:t>6</a:t>
            </a:r>
            <a:r>
              <a:rPr b="1" lang="es-CL" sz="3800"/>
              <a:t>° BÁSICO </a:t>
            </a:r>
            <a:endParaRPr b="1" sz="3800"/>
          </a:p>
        </p:txBody>
      </p:sp>
      <p:sp>
        <p:nvSpPr>
          <p:cNvPr id="321" name="Google Shape;321;g33dfa244038_1_0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33dfa244038_1_0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3dfa244038_1_0"/>
          <p:cNvSpPr txBox="1"/>
          <p:nvPr/>
        </p:nvSpPr>
        <p:spPr>
          <a:xfrm>
            <a:off x="308150" y="2407025"/>
            <a:ext cx="34245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RESULTADOS SIMCE 2024</a:t>
            </a:r>
            <a:endParaRPr sz="37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43d3d07845_0_200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343d3d07845_0_200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343d3d07845_0_200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g343d3d07845_0_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75" y="408399"/>
            <a:ext cx="11064100" cy="59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dfa244038_4_19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33dfa244038_4_19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3dfa244038_4_19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g33dfa244038_4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00" y="601303"/>
            <a:ext cx="11093275" cy="56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dfa244038_1_8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33dfa244038_1_8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33dfa244038_1_8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g33dfa244038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50" y="526225"/>
            <a:ext cx="11136850" cy="58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dfa244038_1_16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3dfa244038_1_1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33dfa244038_1_16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g33dfa244038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526222"/>
            <a:ext cx="11154400" cy="58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dfa244038_1_24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33dfa244038_1_24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33dfa244038_1_24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33dfa244038_1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25" y="526225"/>
            <a:ext cx="11070425" cy="58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dfa244038_4_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3dfa244038_4_35"/>
          <p:cNvSpPr/>
          <p:nvPr/>
        </p:nvSpPr>
        <p:spPr>
          <a:xfrm flipH="1" rot="5400000">
            <a:off x="-638495" y="639300"/>
            <a:ext cx="6858000" cy="55794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33dfa244038_4_35"/>
          <p:cNvSpPr/>
          <p:nvPr/>
        </p:nvSpPr>
        <p:spPr>
          <a:xfrm flipH="1" rot="5400000">
            <a:off x="-393212" y="395200"/>
            <a:ext cx="6346200" cy="55761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0"/>
                </a:srgbClr>
              </a:gs>
              <a:gs pos="100000">
                <a:srgbClr val="156082">
                  <a:alpha val="0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3dfa244038_4_35"/>
          <p:cNvSpPr/>
          <p:nvPr/>
        </p:nvSpPr>
        <p:spPr>
          <a:xfrm flipH="1" rot="5400000">
            <a:off x="1528886" y="2818946"/>
            <a:ext cx="2502000" cy="5576100"/>
          </a:xfrm>
          <a:prstGeom prst="rect">
            <a:avLst/>
          </a:prstGeom>
          <a:gradFill>
            <a:gsLst>
              <a:gs pos="0">
                <a:srgbClr val="156082">
                  <a:alpha val="28627"/>
                </a:srgbClr>
              </a:gs>
              <a:gs pos="2000">
                <a:srgbClr val="156082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33dfa244038_4_35"/>
          <p:cNvSpPr/>
          <p:nvPr/>
        </p:nvSpPr>
        <p:spPr>
          <a:xfrm flipH="1" rot="5400000">
            <a:off x="-425046" y="852749"/>
            <a:ext cx="6858000" cy="5152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10980"/>
                </a:srgbClr>
              </a:gs>
              <a:gs pos="100000">
                <a:srgbClr val="156082">
                  <a:alpha val="10980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3dfa244038_4_35"/>
          <p:cNvSpPr/>
          <p:nvPr/>
        </p:nvSpPr>
        <p:spPr>
          <a:xfrm rot="6097846">
            <a:off x="818682" y="112849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3dfa244038_4_35"/>
          <p:cNvSpPr txBox="1"/>
          <p:nvPr>
            <p:ph type="title"/>
          </p:nvPr>
        </p:nvSpPr>
        <p:spPr>
          <a:xfrm>
            <a:off x="826396" y="586855"/>
            <a:ext cx="42300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BIENVENIDA DEL CONSEJO </a:t>
            </a:r>
            <a:endParaRPr/>
          </a:p>
        </p:txBody>
      </p:sp>
      <p:sp>
        <p:nvSpPr>
          <p:cNvPr id="122" name="Google Shape;122;g33dfa244038_4_35"/>
          <p:cNvSpPr txBox="1"/>
          <p:nvPr>
            <p:ph idx="1" type="body"/>
          </p:nvPr>
        </p:nvSpPr>
        <p:spPr>
          <a:xfrm>
            <a:off x="996550" y="649475"/>
            <a:ext cx="10876500" cy="554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600"/>
          </a:p>
          <a:p>
            <a:pPr indent="-2667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s-CL" sz="2600"/>
              <a:t>Estamento Estudiantes: YADITH SAAVEDRA A.</a:t>
            </a:r>
            <a:endParaRPr b="1" sz="3400"/>
          </a:p>
          <a:p>
            <a:pPr indent="-2667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s-CL" sz="2600"/>
              <a:t>Estamento Docentes: MARGARITA URZÚA G.</a:t>
            </a:r>
            <a:endParaRPr b="1" sz="3400"/>
          </a:p>
          <a:p>
            <a:pPr indent="-2667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s-CL" sz="2600"/>
              <a:t>Estamento  Apoderados: ELIZABETH DÍAZ V.</a:t>
            </a:r>
            <a:endParaRPr b="1" sz="3400"/>
          </a:p>
          <a:p>
            <a:pPr indent="-2667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s-CL" sz="2600"/>
              <a:t>Estamento Asistentes de la Educación: MARCELA GONZÁLEZ C.</a:t>
            </a:r>
            <a:endParaRPr b="1" sz="3400"/>
          </a:p>
          <a:p>
            <a:pPr indent="-2667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s-CL" sz="2600"/>
              <a:t>Dirección del Establecimiento: CARLOS ACOSTA A</a:t>
            </a:r>
            <a:endParaRPr b="1" sz="2600"/>
          </a:p>
          <a:p>
            <a:pPr indent="-2667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s-CL" sz="2600"/>
              <a:t>Representante Sostenedor: HUMBERTO GARRIDO SM </a:t>
            </a:r>
            <a:endParaRPr b="1" sz="3400"/>
          </a:p>
        </p:txBody>
      </p:sp>
      <p:sp>
        <p:nvSpPr>
          <p:cNvPr id="123" name="Google Shape;123;g33dfa244038_4_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0C0C0C"/>
                </a:solidFill>
              </a:rPr>
              <a:t>cuenta pública 2024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3d3d07845_0_208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43d3d07845_0_208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343d3d07845_0_208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g343d3d07845_0_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75" y="526225"/>
            <a:ext cx="10922200" cy="58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3dfa244038_1_32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33dfa244038_1_32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33dfa244038_1_32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g33dfa244038_1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75" y="526222"/>
            <a:ext cx="11065075" cy="58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3dfa244038_1_63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L" sz="3800"/>
              <a:t>2</a:t>
            </a:r>
            <a:r>
              <a:rPr b="1" lang="es-CL" sz="3800"/>
              <a:t>° MEDIO </a:t>
            </a:r>
            <a:endParaRPr b="1" sz="3800"/>
          </a:p>
        </p:txBody>
      </p:sp>
      <p:sp>
        <p:nvSpPr>
          <p:cNvPr id="393" name="Google Shape;393;g33dfa244038_1_63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33dfa244038_1_63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33dfa244038_1_63"/>
          <p:cNvSpPr txBox="1"/>
          <p:nvPr/>
        </p:nvSpPr>
        <p:spPr>
          <a:xfrm>
            <a:off x="308150" y="2407025"/>
            <a:ext cx="34245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RESULTADOS SIMCE 2024</a:t>
            </a:r>
            <a:endParaRPr sz="37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dfa244038_1_46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33dfa244038_1_4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33dfa244038_1_46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g33dfa244038_1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00" y="601303"/>
            <a:ext cx="11093275" cy="56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3dfa244038_1_96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33dfa244038_1_9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33dfa244038_1_96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g33dfa244038_1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50" y="526224"/>
            <a:ext cx="11200475" cy="58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dfa244038_1_54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33dfa244038_1_54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33dfa244038_1_54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g33dfa244038_1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00" y="526222"/>
            <a:ext cx="11092625" cy="58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3dfa244038_1_72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33dfa244038_1_72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33dfa244038_1_72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g33dfa244038_1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" y="526222"/>
            <a:ext cx="11072526" cy="56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dfa244038_1_80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33dfa244038_1_80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33dfa244038_1_80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g33dfa244038_1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00" y="526225"/>
            <a:ext cx="11011100" cy="57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dfa244038_1_88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33dfa244038_1_88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33dfa244038_1_88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g33dfa244038_1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50" y="526225"/>
            <a:ext cx="11148126" cy="58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dfa244038_1_108"/>
          <p:cNvSpPr txBox="1"/>
          <p:nvPr>
            <p:ph idx="1" type="body"/>
          </p:nvPr>
        </p:nvSpPr>
        <p:spPr>
          <a:xfrm>
            <a:off x="4895050" y="526225"/>
            <a:ext cx="64494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33dfa244038_1_108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33dfa244038_1_108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g33dfa244038_1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00" y="407800"/>
            <a:ext cx="11153599" cy="59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 flipH="1" rot="5400000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cortes blancos y uno azul de efecto dominó"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20783" t="0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 rot="6097846">
            <a:off x="-747355" y="1201312"/>
            <a:ext cx="4808302" cy="4088666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>
            <p:ph type="title"/>
          </p:nvPr>
        </p:nvSpPr>
        <p:spPr>
          <a:xfrm>
            <a:off x="534473" y="2950387"/>
            <a:ext cx="3052293" cy="3531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Rendición de recursos (SEP, PIE,AAEE) </a:t>
            </a:r>
            <a:endParaRPr/>
          </a:p>
        </p:txBody>
      </p:sp>
      <p:sp>
        <p:nvSpPr>
          <p:cNvPr id="134" name="Google Shape;13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3dfa244038_1_118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33dfa244038_1_118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33dfa244038_1_118"/>
          <p:cNvPicPr preferRelativeResize="0"/>
          <p:nvPr/>
        </p:nvPicPr>
        <p:blipFill rotWithShape="1">
          <a:blip r:embed="rId3">
            <a:alphaModFix/>
          </a:blip>
          <a:srcRect b="-4460" l="4306" r="0" t="4460"/>
          <a:stretch/>
        </p:blipFill>
        <p:spPr>
          <a:xfrm>
            <a:off x="648300" y="492925"/>
            <a:ext cx="11211025" cy="58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3b72f245ed_1_3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33b72f245ed_1_3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4" name="Google Shape;474;g33b72f245ed_1_3"/>
          <p:cNvGraphicFramePr/>
          <p:nvPr/>
        </p:nvGraphicFramePr>
        <p:xfrm>
          <a:off x="767075" y="1252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{78DDA36B-9C79-4DE5-B545-2D9B0C594972}</a:tableStyleId>
              </a:tblPr>
              <a:tblGrid>
                <a:gridCol w="2239325"/>
                <a:gridCol w="1170900"/>
                <a:gridCol w="1170900"/>
                <a:gridCol w="1170900"/>
                <a:gridCol w="1170900"/>
                <a:gridCol w="1170900"/>
                <a:gridCol w="1170900"/>
                <a:gridCol w="1170900"/>
              </a:tblGrid>
              <a:tr h="55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CL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M1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HYCS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CIEN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M2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NEM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RKG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Promedio 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375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382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454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442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375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642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800"/>
                        <a:t>659</a:t>
                      </a:r>
                      <a:endParaRPr b="1" sz="2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75" name="Google Shape;475;g33b72f245ed_1_3"/>
          <p:cNvSpPr txBox="1"/>
          <p:nvPr/>
        </p:nvSpPr>
        <p:spPr>
          <a:xfrm>
            <a:off x="1023350" y="261600"/>
            <a:ext cx="9923100" cy="663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300">
                <a:solidFill>
                  <a:schemeClr val="dk1"/>
                </a:solidFill>
              </a:rPr>
              <a:t>               Promedio de puntaje por Prueba </a:t>
            </a:r>
            <a:endParaRPr b="1" sz="3300">
              <a:solidFill>
                <a:schemeClr val="dk1"/>
              </a:solidFill>
            </a:endParaRPr>
          </a:p>
        </p:txBody>
      </p:sp>
      <p:graphicFrame>
        <p:nvGraphicFramePr>
          <p:cNvPr id="476" name="Google Shape;476;g33b72f245ed_1_3"/>
          <p:cNvGraphicFramePr/>
          <p:nvPr/>
        </p:nvGraphicFramePr>
        <p:xfrm>
          <a:off x="557200" y="302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{78DDA36B-9C79-4DE5-B545-2D9B0C594972}</a:tableStyleId>
              </a:tblPr>
              <a:tblGrid>
                <a:gridCol w="11077575"/>
              </a:tblGrid>
              <a:tr h="444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900"/>
                        <a:t>CL: Competencia Lectora</a:t>
                      </a:r>
                      <a:endParaRPr b="1" sz="2900"/>
                    </a:p>
                  </a:txBody>
                  <a:tcPr marT="91425" marB="91425" marR="91425" marL="91425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4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900"/>
                        <a:t>M1: Competencia Matemática 1 (M1)</a:t>
                      </a:r>
                      <a:endParaRPr b="1" sz="2900"/>
                    </a:p>
                  </a:txBody>
                  <a:tcPr marT="91425" marB="91425" marR="91425" marL="91425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4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900"/>
                        <a:t>HYCS: Historia Y Ciencias Sociales</a:t>
                      </a:r>
                      <a:endParaRPr b="1" sz="2900"/>
                    </a:p>
                  </a:txBody>
                  <a:tcPr marT="91425" marB="91425" marR="91425" marL="91425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4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900"/>
                        <a:t>CIEN: Ciencias</a:t>
                      </a:r>
                      <a:endParaRPr b="1" sz="2900"/>
                    </a:p>
                  </a:txBody>
                  <a:tcPr marT="91425" marB="91425" marR="91425" marL="91425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4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900"/>
                        <a:t>M2: Competencia Matemática 2 (M2)</a:t>
                      </a:r>
                      <a:endParaRPr b="1" sz="2900"/>
                    </a:p>
                  </a:txBody>
                  <a:tcPr marT="91425" marB="91425" marR="91425" marL="91425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900"/>
                        <a:t>NEM: Puntaje correspondiente a las Notas de Ens. Media</a:t>
                      </a:r>
                      <a:endParaRPr b="1" sz="2900"/>
                    </a:p>
                  </a:txBody>
                  <a:tcPr marT="91425" marB="91425" marR="91425" marL="91425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4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900"/>
                        <a:t>RKG: Puntaje Ranking</a:t>
                      </a:r>
                      <a:endParaRPr b="1" sz="2900"/>
                    </a:p>
                  </a:txBody>
                  <a:tcPr marT="91425" marB="91425" marR="91425" marL="91425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3dfa244038_1_12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33dfa244038_1_126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4" name="Google Shape;484;g33dfa244038_1_126"/>
          <p:cNvGraphicFramePr/>
          <p:nvPr/>
        </p:nvGraphicFramePr>
        <p:xfrm>
          <a:off x="637575" y="1657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{DFF7FA2D-B99D-4B87-B8D1-FFAEB8E2447D}</a:tableStyleId>
              </a:tblPr>
              <a:tblGrid>
                <a:gridCol w="7473125"/>
                <a:gridCol w="3443725"/>
              </a:tblGrid>
              <a:tr h="7298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3900">
                          <a:solidFill>
                            <a:schemeClr val="dk1"/>
                          </a:solidFill>
                        </a:rPr>
                        <a:t>Puntajes sobre 700 ptos </a:t>
                      </a:r>
                      <a:endParaRPr b="1" sz="3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72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CL" sz="3900">
                          <a:solidFill>
                            <a:schemeClr val="dk1"/>
                          </a:solidFill>
                        </a:rPr>
                        <a:t>Competencia Lectora</a:t>
                      </a:r>
                      <a:endParaRPr b="1" sz="3900"/>
                    </a:p>
                  </a:txBody>
                  <a:tcPr marT="91425" marB="91425" marR="91425" marL="91425">
                    <a:lnL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3900"/>
                        <a:t>3 </a:t>
                      </a:r>
                      <a:endParaRPr b="1" sz="3900"/>
                    </a:p>
                  </a:txBody>
                  <a:tcPr marT="91425" marB="91425" marR="91425" marL="91425">
                    <a:lnL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3900">
                          <a:solidFill>
                            <a:schemeClr val="dk1"/>
                          </a:solidFill>
                        </a:rPr>
                        <a:t>Competencia Matemática 1</a:t>
                      </a:r>
                      <a:endParaRPr b="1" sz="3900"/>
                    </a:p>
                  </a:txBody>
                  <a:tcPr marT="91425" marB="91425" marR="91425" marL="91425">
                    <a:lnL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3900"/>
                        <a:t>4</a:t>
                      </a:r>
                      <a:endParaRPr b="1" sz="3900"/>
                    </a:p>
                  </a:txBody>
                  <a:tcPr marT="91425" marB="91425" marR="91425" marL="91425">
                    <a:lnL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CL" sz="3900">
                          <a:solidFill>
                            <a:schemeClr val="dk1"/>
                          </a:solidFill>
                        </a:rPr>
                        <a:t>Historia y Ciencias Sociales</a:t>
                      </a:r>
                      <a:endParaRPr b="1" sz="3900"/>
                    </a:p>
                  </a:txBody>
                  <a:tcPr marT="91425" marB="91425" marR="91425" marL="91425">
                    <a:lnL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3900"/>
                        <a:t>2</a:t>
                      </a:r>
                      <a:endParaRPr b="1" sz="3900"/>
                    </a:p>
                  </a:txBody>
                  <a:tcPr marT="91425" marB="91425" marR="91425" marL="91425">
                    <a:lnL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48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3b462e7614_0_17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33b462e7614_0_176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33b462e7614_0_176"/>
          <p:cNvSpPr txBox="1"/>
          <p:nvPr/>
        </p:nvSpPr>
        <p:spPr>
          <a:xfrm>
            <a:off x="339950" y="2938500"/>
            <a:ext cx="3360900" cy="18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1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PROMOCIÓN Y REPITENCIA 2024</a:t>
            </a:r>
            <a:endParaRPr sz="31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graphicFrame>
        <p:nvGraphicFramePr>
          <p:cNvPr id="493" name="Google Shape;493;g33b462e7614_0_176"/>
          <p:cNvGraphicFramePr/>
          <p:nvPr/>
        </p:nvGraphicFramePr>
        <p:xfrm>
          <a:off x="4222175" y="201423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{FA7D7F1C-8FCC-41A9-96C8-88E5BD2D51E3}</a:tableStyleId>
              </a:tblPr>
              <a:tblGrid>
                <a:gridCol w="2473875"/>
                <a:gridCol w="2473875"/>
                <a:gridCol w="2791375"/>
              </a:tblGrid>
              <a:tr h="2259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 Aprobadas/os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 Decreto 67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 Aprobadas/os con Decreto 67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 Reprobadas/os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40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287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233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494" name="Google Shape;494;g33b462e7614_0_176"/>
          <p:cNvSpPr txBox="1"/>
          <p:nvPr/>
        </p:nvSpPr>
        <p:spPr>
          <a:xfrm>
            <a:off x="4354275" y="385525"/>
            <a:ext cx="67581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Se presentan los resultados académicos 2024 considerando una matrícula total de 552 estudiantes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b462e7614_0_184"/>
          <p:cNvSpPr txBox="1"/>
          <p:nvPr>
            <p:ph idx="1" type="body"/>
          </p:nvPr>
        </p:nvSpPr>
        <p:spPr>
          <a:xfrm>
            <a:off x="4263575" y="204100"/>
            <a:ext cx="7756200" cy="648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Font typeface="Play"/>
              <a:buAutoNum type="arabicPeriod"/>
            </a:pPr>
            <a:r>
              <a:rPr lang="es-CL" sz="1900">
                <a:latin typeface="Play"/>
                <a:ea typeface="Play"/>
                <a:cs typeface="Play"/>
                <a:sym typeface="Play"/>
              </a:rPr>
              <a:t>Considerando los resultados tanto de las pruebas estandarizadas del establecimiento (SIMCE y DIA), la irregularidad de las trayectorias educativas y las brechas pedagógicas existente entre el estudiantado del liceo, el equipo directivo y de gestión ha establecido las siguientes acciones con la finalidad de desarrollar aprendizajes significativos:</a:t>
            </a:r>
            <a:endParaRPr sz="1900"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lay"/>
              <a:ea typeface="Play"/>
              <a:cs typeface="Play"/>
              <a:sym typeface="Play"/>
            </a:endParaRPr>
          </a:p>
          <a:p>
            <a:pPr indent="-349250" lvl="1" marL="914400" rtl="0" algn="l">
              <a:spcBef>
                <a:spcPts val="500"/>
              </a:spcBef>
              <a:spcAft>
                <a:spcPts val="0"/>
              </a:spcAft>
              <a:buSzPts val="1900"/>
              <a:buFont typeface="Play"/>
              <a:buAutoNum type="alphaLcPeriod"/>
            </a:pPr>
            <a:r>
              <a:rPr lang="es-CL" sz="1900">
                <a:latin typeface="Play"/>
                <a:ea typeface="Play"/>
                <a:cs typeface="Play"/>
                <a:sym typeface="Play"/>
              </a:rPr>
              <a:t>Tutorías pedagógicas: realizadas en el primer ciclo básico (1° a 5°) con foco en las asignaturas de lenguaje y matemáticas, desarrollando las habilidades basales de ambas asignaturas y potenciando el proceso lecto escritor.</a:t>
            </a:r>
            <a:endParaRPr sz="1900">
              <a:latin typeface="Play"/>
              <a:ea typeface="Play"/>
              <a:cs typeface="Play"/>
              <a:sym typeface="Play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lay"/>
              <a:ea typeface="Play"/>
              <a:cs typeface="Play"/>
              <a:sym typeface="Play"/>
            </a:endParaRPr>
          </a:p>
          <a:p>
            <a:pPr indent="-349250" lvl="1" marL="914400" rtl="0" algn="l">
              <a:spcBef>
                <a:spcPts val="500"/>
              </a:spcBef>
              <a:spcAft>
                <a:spcPts val="0"/>
              </a:spcAft>
              <a:buSzPts val="1900"/>
              <a:buFont typeface="Play"/>
              <a:buAutoNum type="alphaLcPeriod"/>
            </a:pPr>
            <a:r>
              <a:rPr lang="es-CL" sz="1900">
                <a:latin typeface="Play"/>
                <a:ea typeface="Play"/>
                <a:cs typeface="Play"/>
                <a:sym typeface="Play"/>
              </a:rPr>
              <a:t>Talleres académicos: realizados desde 7° básico a IV medio, con foco en el desarrollo de habilidades basales en las asignaturas de matemáticas, lenguaje, ciencias e historia.</a:t>
            </a:r>
            <a:endParaRPr sz="1900">
              <a:latin typeface="Play"/>
              <a:ea typeface="Play"/>
              <a:cs typeface="Play"/>
              <a:sym typeface="Play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lay"/>
              <a:ea typeface="Play"/>
              <a:cs typeface="Play"/>
              <a:sym typeface="Play"/>
            </a:endParaRPr>
          </a:p>
          <a:p>
            <a:pPr indent="-349250" lvl="1" marL="914400" rtl="0" algn="l">
              <a:spcBef>
                <a:spcPts val="500"/>
              </a:spcBef>
              <a:spcAft>
                <a:spcPts val="0"/>
              </a:spcAft>
              <a:buSzPts val="1900"/>
              <a:buFont typeface="Play"/>
              <a:buAutoNum type="alphaLcPeriod"/>
            </a:pPr>
            <a:r>
              <a:rPr lang="es-CL" sz="1900">
                <a:latin typeface="Play"/>
                <a:ea typeface="Play"/>
                <a:cs typeface="Play"/>
                <a:sym typeface="Play"/>
              </a:rPr>
              <a:t>Acompañamiento multidisciplinario tanto de los casos de repitencia 2024 así como las promociones con decreto 67 asegurando un monitoreo constante de sus procesos académicos por parte de su profesor/a jefe y realizando las derivaciones pertinentes como apoyo a los procesos pedagógicos.</a:t>
            </a:r>
            <a:endParaRPr sz="19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1" name="Google Shape;501;g33b462e7614_0_184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33b462e7614_0_184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33b462e7614_0_184"/>
          <p:cNvSpPr txBox="1"/>
          <p:nvPr/>
        </p:nvSpPr>
        <p:spPr>
          <a:xfrm>
            <a:off x="461750" y="2751750"/>
            <a:ext cx="35790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PLAN DE APOYO PEDAGÓGICO</a:t>
            </a:r>
            <a:endParaRPr sz="32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6"/>
          <p:cNvSpPr/>
          <p:nvPr/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"/>
          <p:cNvSpPr/>
          <p:nvPr/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rgbClr val="0F4861">
                  <a:alpha val="44705"/>
                </a:srgbClr>
              </a:gs>
              <a:gs pos="100000">
                <a:srgbClr val="000000">
                  <a:alpha val="28627"/>
                </a:srgbClr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"/>
          <p:cNvSpPr/>
          <p:nvPr/>
        </p:nvSpPr>
        <p:spPr>
          <a:xfrm flipH="1" rot="10800000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00000">
                <a:srgbClr val="000000">
                  <a:alpha val="40784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"/>
          <p:cNvSpPr txBox="1"/>
          <p:nvPr>
            <p:ph type="title"/>
          </p:nvPr>
        </p:nvSpPr>
        <p:spPr>
          <a:xfrm>
            <a:off x="1127208" y="857251"/>
            <a:ext cx="4747280" cy="30980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lay"/>
              <a:buNone/>
            </a:pPr>
            <a:r>
              <a:rPr lang="es-CL" sz="32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PLAN DE MEJORAMIENTO EDUCATIVO (PME)</a:t>
            </a:r>
            <a:endParaRPr/>
          </a:p>
        </p:txBody>
      </p:sp>
      <p:sp>
        <p:nvSpPr>
          <p:cNvPr id="513" name="Google Shape;513;p6"/>
          <p:cNvSpPr/>
          <p:nvPr/>
        </p:nvSpPr>
        <p:spPr>
          <a:xfrm rot="-54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rgbClr val="156082">
                  <a:alpha val="23921"/>
                </a:srgbClr>
              </a:gs>
              <a:gs pos="78000">
                <a:srgbClr val="0A3041">
                  <a:alpha val="0"/>
                </a:srgbClr>
              </a:gs>
              <a:gs pos="100000">
                <a:srgbClr val="0A3041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"/>
          <p:cNvSpPr/>
          <p:nvPr/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aily Calendar" id="515" name="Google Shape;5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1874" y="2108877"/>
            <a:ext cx="2654533" cy="265453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3dfa244038_3_0"/>
          <p:cNvSpPr txBox="1"/>
          <p:nvPr>
            <p:ph idx="1" type="body"/>
          </p:nvPr>
        </p:nvSpPr>
        <p:spPr>
          <a:xfrm>
            <a:off x="4831475" y="767375"/>
            <a:ext cx="6449400" cy="534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23" name="Google Shape;523;g33dfa244038_3_0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33dfa244038_3_0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33dfa244038_3_0"/>
          <p:cNvSpPr txBox="1"/>
          <p:nvPr/>
        </p:nvSpPr>
        <p:spPr>
          <a:xfrm>
            <a:off x="461750" y="2751750"/>
            <a:ext cx="35790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Dimensiones y acciones pme 2024</a:t>
            </a:r>
            <a:endParaRPr sz="32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graphicFrame>
        <p:nvGraphicFramePr>
          <p:cNvPr id="526" name="Google Shape;526;g33dfa244038_3_0"/>
          <p:cNvGraphicFramePr/>
          <p:nvPr/>
        </p:nvGraphicFramePr>
        <p:xfrm>
          <a:off x="4040738" y="24578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{FA7D7F1C-8FCC-41A9-96C8-88E5BD2D51E3}</a:tableStyleId>
              </a:tblPr>
              <a:tblGrid>
                <a:gridCol w="2569375"/>
                <a:gridCol w="2569375"/>
                <a:gridCol w="2899125"/>
              </a:tblGrid>
              <a:tr h="1147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DIMENSIÓN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ACCIONES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LOGRO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100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GESTIÓN PEDAGÓGICA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100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LIDERAZGO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100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CONVIVENCIA ESCOLAR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100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GESTIÓN DE RECURSOS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 flipH="1" rot="5400000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órmulas matemáticas complejas en una pizarra" id="534" name="Google Shape;534;p7"/>
          <p:cNvPicPr preferRelativeResize="0"/>
          <p:nvPr/>
        </p:nvPicPr>
        <p:blipFill rotWithShape="1">
          <a:blip r:embed="rId3">
            <a:alphaModFix/>
          </a:blip>
          <a:srcRect b="-1" l="13366" r="-1" t="0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"/>
          <p:cNvSpPr/>
          <p:nvPr/>
        </p:nvSpPr>
        <p:spPr>
          <a:xfrm rot="6097846">
            <a:off x="-747355" y="1201312"/>
            <a:ext cx="4808302" cy="4088666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7"/>
          <p:cNvSpPr txBox="1"/>
          <p:nvPr>
            <p:ph type="title"/>
          </p:nvPr>
        </p:nvSpPr>
        <p:spPr>
          <a:xfrm>
            <a:off x="534473" y="2950387"/>
            <a:ext cx="3052293" cy="3531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Convivencia Educativa </a:t>
            </a:r>
            <a:endParaRPr/>
          </a:p>
        </p:txBody>
      </p:sp>
      <p:sp>
        <p:nvSpPr>
          <p:cNvPr id="537" name="Google Shape;53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3dfa244038_3_8"/>
          <p:cNvSpPr txBox="1"/>
          <p:nvPr>
            <p:ph idx="1" type="body"/>
          </p:nvPr>
        </p:nvSpPr>
        <p:spPr>
          <a:xfrm>
            <a:off x="4831475" y="767375"/>
            <a:ext cx="6449400" cy="534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400">
                <a:latin typeface="Play"/>
                <a:ea typeface="Play"/>
                <a:cs typeface="Play"/>
                <a:sym typeface="Play"/>
              </a:rPr>
              <a:t>Se visualiza un alto nivel de cumplimiento de las acciones planificadas, logrando un 100% en su mayoría,aunque se deben mejorar los indicadores de medición o seguimiento para que la cuantificación de esta sea más eficiente. </a:t>
            </a:r>
            <a:endParaRPr sz="24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400">
                <a:latin typeface="Play"/>
                <a:ea typeface="Play"/>
                <a:cs typeface="Play"/>
                <a:sym typeface="Play"/>
              </a:rPr>
              <a:t>Basados en el Modelo de Escuelas Totales y sus 3 niveles: Promoción Universal, Apoyos Focalizados e Intervenciones de Mayor Intensidad, se intervino de forma general con al menos un taller a todos los cursos de enseñanza básica y media del Establecimiento, llegando a atenciones y derivaciones individuales según lo requiere cada caso. </a:t>
            </a:r>
            <a:endParaRPr sz="24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44" name="Google Shape;544;g33dfa244038_3_8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33dfa244038_3_8"/>
          <p:cNvSpPr/>
          <p:nvPr/>
        </p:nvSpPr>
        <p:spPr>
          <a:xfrm rot="6097846">
            <a:off x="-607393" y="99224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90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33dfa244038_3_8"/>
          <p:cNvSpPr txBox="1"/>
          <p:nvPr/>
        </p:nvSpPr>
        <p:spPr>
          <a:xfrm>
            <a:off x="461750" y="2751750"/>
            <a:ext cx="35790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Cumplimiento del Plan de Gestión de la Convivencia Escolar</a:t>
            </a:r>
            <a:endParaRPr sz="32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3dfa244038_3_1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3" name="Google Shape;553;g33dfa244038_3_16"/>
          <p:cNvGraphicFramePr/>
          <p:nvPr/>
        </p:nvGraphicFramePr>
        <p:xfrm>
          <a:off x="1094875" y="724838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{D537EE0A-C3CE-44C9-9C91-2AAFB22D8542}</a:tableStyleId>
              </a:tblPr>
              <a:tblGrid>
                <a:gridCol w="2222075"/>
                <a:gridCol w="6311875"/>
                <a:gridCol w="1952550"/>
              </a:tblGrid>
              <a:tr h="7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Objetivo Específico n°1 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Acciones 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67945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% de logro de la acción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867125">
                <a:tc rowSpan="6">
                  <a:txBody>
                    <a:bodyPr/>
                    <a:lstStyle/>
                    <a:p>
                      <a:pPr indent="0" lvl="0" marL="71755" marR="93980" rtl="0" algn="l">
                        <a:lnSpc>
                          <a:spcPct val="100833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acciones para la comunidad educativa con foco en una convivencia escolar pacífica, respetuosa, inclusiva y participativa.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Planificación y ejecución de charlas o talleres para estudiantes en temáticas de convivencia escolar.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578075">
                <a:tc vMerge="1"/>
                <a:tc>
                  <a:txBody>
                    <a:bodyPr/>
                    <a:lstStyle/>
                    <a:p>
                      <a:pPr indent="0" lvl="0" marL="8953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Capacitar en temáticas de convivencia escolar a asistentes de la   educación y  docentes.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  <a:tr h="578075">
                <a:tc vMerge="1"/>
                <a:tc>
                  <a:txBody>
                    <a:bodyPr/>
                    <a:lstStyle/>
                    <a:p>
                      <a:pPr indent="0" lvl="0" marL="0" marR="8255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Escuelas para padres, madres y/o adultos (as) responsables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  <a:tr h="867125">
                <a:tc vMerge="1"/>
                <a:tc>
                  <a:txBody>
                    <a:bodyPr/>
                    <a:lstStyle/>
                    <a:p>
                      <a:pPr indent="0" lvl="0" marL="69850" marR="8191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Celebración de actividades del calendario escolar (día de la convivencia, día del estudiantes, día del      ciberacoso, etc)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  <a:tr h="867125">
                <a:tc vMerge="1"/>
                <a:tc>
                  <a:txBody>
                    <a:bodyPr/>
                    <a:lstStyle/>
                    <a:p>
                      <a:pPr indent="0" lvl="0" marL="69850" marR="14160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Taller orientación vocacional de proyección a estudios universitarios (EM) para proceso de electividad.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  <a:tr h="502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98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Ensayos PAES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dfa244038_4_116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3dfa244038_4_11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3dfa244038_4_116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3dfa244038_4_116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3dfa244038_4_1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sp>
        <p:nvSpPr>
          <p:cNvPr id="144" name="Google Shape;144;g33dfa244038_4_116"/>
          <p:cNvSpPr txBox="1"/>
          <p:nvPr/>
        </p:nvSpPr>
        <p:spPr>
          <a:xfrm>
            <a:off x="2348250" y="2743200"/>
            <a:ext cx="7495500" cy="15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4300">
                <a:solidFill>
                  <a:schemeClr val="dk1"/>
                </a:solidFill>
              </a:rPr>
              <a:t>INFORME DE EJECUCIÓN PRESUPUESTARIA </a:t>
            </a:r>
            <a:endParaRPr b="1"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3dfa244038_3_2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0" name="Google Shape;560;g33dfa244038_3_26"/>
          <p:cNvGraphicFramePr/>
          <p:nvPr/>
        </p:nvGraphicFramePr>
        <p:xfrm>
          <a:off x="854250" y="12352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{FA7D7F1C-8FCC-41A9-96C8-88E5BD2D51E3}</a:tableStyleId>
              </a:tblPr>
              <a:tblGrid>
                <a:gridCol w="2594725"/>
                <a:gridCol w="5725150"/>
                <a:gridCol w="2427325"/>
              </a:tblGrid>
              <a:tr h="128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Objetivo Específico n°2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Acciones 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67945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% de logro de la acción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2572075">
                <a:tc>
                  <a:txBody>
                    <a:bodyPr/>
                    <a:lstStyle/>
                    <a:p>
                      <a:pPr indent="0" lvl="0" marL="0" marR="36473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Identificar las competencias socioemocionales y los desafíos de convivencia presentes en los estudiantes.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T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Aplicación de diagnóstico socioemocional y de convivencia escolar.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T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T cap="flat" cmpd="sng" w="63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dfa244038_3_49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7" name="Google Shape;567;g33dfa244038_3_49"/>
          <p:cNvGraphicFramePr/>
          <p:nvPr/>
        </p:nvGraphicFramePr>
        <p:xfrm>
          <a:off x="814850" y="491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{D537EE0A-C3CE-44C9-9C91-2AAFB22D8542}</a:tableStyleId>
              </a:tblPr>
              <a:tblGrid>
                <a:gridCol w="2732150"/>
                <a:gridCol w="5632950"/>
                <a:gridCol w="2462300"/>
              </a:tblGrid>
              <a:tr h="88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Objetivo Específico n°3</a:t>
                      </a:r>
                      <a:endParaRPr b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Acciones </a:t>
                      </a:r>
                      <a:endParaRPr b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67945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% de logro de la acción</a:t>
                      </a:r>
                      <a:endParaRPr b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095225">
                <a:tc rowSpan="3">
                  <a:txBody>
                    <a:bodyPr/>
                    <a:lstStyle/>
                    <a:p>
                      <a:pPr indent="0" lvl="0" marL="71755" marR="88900" rtl="0" algn="l">
                        <a:lnSpc>
                          <a:spcPct val="10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Brindar un apoyo integral y personalizado a estudiantes y familias que enfrentan problemáticas psicosociales, con el fin de mejorar su bienestar emocional, promover la resiliencia y fortalecer los lazos familiares y comunitarios</a:t>
                      </a:r>
                      <a:endParaRPr b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7945" marR="78740" rtl="0" algn="l">
                        <a:lnSpc>
                          <a:spcPct val="10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Atención y acompañamiento de estudiantes y familias con problemáticas psicosociales.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7945" marR="78740" rtl="0" algn="l">
                        <a:lnSpc>
                          <a:spcPct val="10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7945" rtl="0" algn="l">
                        <a:lnSpc>
                          <a:spcPct val="737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585225">
                <a:tc vMerge="1"/>
                <a:tc>
                  <a:txBody>
                    <a:bodyPr/>
                    <a:lstStyle/>
                    <a:p>
                      <a:pPr indent="0" lvl="0" marL="67945" rtl="0" algn="l">
                        <a:lnSpc>
                          <a:spcPct val="10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Reuniones Equipos de aula (Talleres Formativos) resguardo de trayectorias educativas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  <a:tr h="2968775">
                <a:tc vMerge="1"/>
                <a:tc>
                  <a:txBody>
                    <a:bodyPr/>
                    <a:lstStyle/>
                    <a:p>
                      <a:pPr indent="0" lvl="0" marL="67945" marR="81280" rtl="0" algn="l">
                        <a:lnSpc>
                          <a:spcPct val="100833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Activación y coordinación de redes territoriales para la atención ante situaciones detectadas.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3dfa244038_3_44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4" name="Google Shape;574;g33dfa244038_3_44"/>
          <p:cNvGraphicFramePr/>
          <p:nvPr/>
        </p:nvGraphicFramePr>
        <p:xfrm>
          <a:off x="396400" y="285188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{D537EE0A-C3CE-44C9-9C91-2AAFB22D8542}</a:tableStyleId>
              </a:tblPr>
              <a:tblGrid>
                <a:gridCol w="3000725"/>
                <a:gridCol w="6243950"/>
                <a:gridCol w="2154500"/>
              </a:tblGrid>
              <a:tr h="8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Objetivo Específico n°4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Acciones 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67945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% de logro de la acción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383750">
                <a:tc rowSpan="3">
                  <a:txBody>
                    <a:bodyPr/>
                    <a:lstStyle/>
                    <a:p>
                      <a:pPr indent="0" lvl="0" marL="180340" marR="18034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Desarrollar acciones que promuevan la participación y organización democrática al interior de la comunidad educativa. Fomentar y acompañar la participación de las y los estudiantes al interior de la comunidad educativa.</a:t>
                      </a:r>
                      <a:endParaRPr b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Capacitaciones vocales de mesa.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617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Elección de TRICEL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  <a:tr h="2869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Elecciones democráticas y representativas del Centro de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737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Estudiantes.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Elecciones democráticas y representativas del Centro de Padres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  <a:tr h="700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81280" rtl="0" algn="l">
                        <a:lnSpc>
                          <a:spcPct val="100833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 con delegados de convivencia escolar por curso.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3dfa244038_3_3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1" name="Google Shape;581;g33dfa244038_3_36"/>
          <p:cNvGraphicFramePr/>
          <p:nvPr/>
        </p:nvGraphicFramePr>
        <p:xfrm>
          <a:off x="644975" y="12800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{D537EE0A-C3CE-44C9-9C91-2AAFB22D8542}</a:tableStyleId>
              </a:tblPr>
              <a:tblGrid>
                <a:gridCol w="2885200"/>
                <a:gridCol w="5483600"/>
                <a:gridCol w="2463400"/>
              </a:tblGrid>
              <a:tr h="91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Objetivo Específico n°5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Acciones 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67945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% de logro de la acción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251550">
                <a:tc rowSpan="2">
                  <a:txBody>
                    <a:bodyPr/>
                    <a:lstStyle/>
                    <a:p>
                      <a:pPr indent="0" lvl="0" marL="180340" marR="18034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80340" marR="18034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Difundir instrumentos normativos referentes a la convivencia escolar a la comunidad educativa.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7945" rtl="0" algn="l"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Socialización de RICE a la comunidad educativa.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7945" rtl="0" algn="l"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1915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7945" rtl="0" algn="l">
                        <a:lnSpc>
                          <a:spcPct val="10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Actualización anual de RICE 2024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850" marR="17335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8"/>
          <p:cNvSpPr/>
          <p:nvPr/>
        </p:nvSpPr>
        <p:spPr>
          <a:xfrm flipH="1" rot="5400000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8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589" name="Google Shape;589;p8"/>
          <p:cNvPicPr preferRelativeResize="0"/>
          <p:nvPr/>
        </p:nvPicPr>
        <p:blipFill rotWithShape="1">
          <a:blip r:embed="rId3">
            <a:alphaModFix/>
          </a:blip>
          <a:srcRect b="-2" l="0" r="10990" t="0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8"/>
          <p:cNvSpPr/>
          <p:nvPr/>
        </p:nvSpPr>
        <p:spPr>
          <a:xfrm rot="6097846">
            <a:off x="-747355" y="1201312"/>
            <a:ext cx="4808302" cy="4088666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8"/>
          <p:cNvSpPr txBox="1"/>
          <p:nvPr>
            <p:ph type="title"/>
          </p:nvPr>
        </p:nvSpPr>
        <p:spPr>
          <a:xfrm>
            <a:off x="534473" y="2950387"/>
            <a:ext cx="3052293" cy="3531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Programa de Inclusión Escolar (PIE)</a:t>
            </a:r>
            <a:endParaRPr sz="4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>
                <a:solidFill>
                  <a:srgbClr val="FFFFFF"/>
                </a:solidFill>
              </a:rPr>
              <a:t>LMLA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592" name="Google Shape;59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43d3d07845_0_16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343d3d07845_0_1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g343d3d07845_0_16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600" name="Google Shape;600;g343d3d07845_0_16"/>
          <p:cNvPicPr preferRelativeResize="0"/>
          <p:nvPr/>
        </p:nvPicPr>
        <p:blipFill rotWithShape="1">
          <a:blip r:embed="rId3">
            <a:alphaModFix/>
          </a:blip>
          <a:srcRect b="0" l="0" r="10992" t="0"/>
          <a:stretch/>
        </p:blipFill>
        <p:spPr>
          <a:xfrm>
            <a:off x="1231000" y="0"/>
            <a:ext cx="10967624" cy="6875823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g343d3d07845_0_16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343d3d07845_0_16"/>
          <p:cNvSpPr txBox="1"/>
          <p:nvPr>
            <p:ph type="title"/>
          </p:nvPr>
        </p:nvSpPr>
        <p:spPr>
          <a:xfrm>
            <a:off x="1231000" y="667925"/>
            <a:ext cx="9972300" cy="554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1212"/>
              <a:buFont typeface="Play"/>
              <a:buNone/>
            </a:pPr>
            <a:r>
              <a:rPr b="1" lang="es-CL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 de Integración Escolar PIE 2024 LMLA</a:t>
            </a:r>
            <a:endParaRPr b="1"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1212"/>
              <a:buFont typeface="Play"/>
              <a:buNone/>
            </a:pPr>
            <a:r>
              <a:rPr b="1" lang="es-CL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1212"/>
              <a:buFont typeface="Play"/>
              <a:buNone/>
            </a:pPr>
            <a:r>
              <a:rPr b="1" lang="es-CL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 cursos: 7° Año Básico a 4° año de Enseñanza Media</a:t>
            </a:r>
            <a:endParaRPr b="1"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1212"/>
              <a:buFont typeface="Play"/>
              <a:buNone/>
            </a:pPr>
            <a:r>
              <a:t/>
            </a:r>
            <a:endParaRPr b="1"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1212"/>
              <a:buFont typeface="Play"/>
              <a:buNone/>
            </a:pPr>
            <a:r>
              <a:rPr b="1" lang="es-CL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Educadoras Diferenciales, 1 Psicóloga y 1 Fonoaudióloga </a:t>
            </a:r>
            <a:endParaRPr b="1"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1212"/>
              <a:buFont typeface="Play"/>
              <a:buNone/>
            </a:pPr>
            <a:r>
              <a:t/>
            </a:r>
            <a:endParaRPr b="1"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b="1" lang="es-CL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 estudiantes: 65 Necesidades Educativas Transitorias y 10 estudiantes Necesidades Educativas Permanentes.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21212"/>
              <a:buFont typeface="Play"/>
              <a:buNone/>
            </a:pPr>
            <a:r>
              <a:t/>
            </a:r>
            <a:endParaRPr b="1"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343d3d07845_0_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43d3d07845_0_30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343d3d07845_0_30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343d3d07845_0_30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611" name="Google Shape;611;g343d3d07845_0_30"/>
          <p:cNvPicPr preferRelativeResize="0"/>
          <p:nvPr/>
        </p:nvPicPr>
        <p:blipFill rotWithShape="1">
          <a:blip r:embed="rId3">
            <a:alphaModFix/>
          </a:blip>
          <a:srcRect b="0" l="0" r="10992" t="0"/>
          <a:stretch/>
        </p:blipFill>
        <p:spPr>
          <a:xfrm>
            <a:off x="1231000" y="0"/>
            <a:ext cx="10967624" cy="6875823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343d3d07845_0_30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343d3d07845_0_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614" name="Google Shape;614;g343d3d07845_0_30"/>
          <p:cNvGraphicFramePr/>
          <p:nvPr/>
        </p:nvGraphicFramePr>
        <p:xfrm>
          <a:off x="1231000" y="74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{78DDA36B-9C79-4DE5-B545-2D9B0C594972}</a:tableStyleId>
              </a:tblPr>
              <a:tblGrid>
                <a:gridCol w="6922400"/>
                <a:gridCol w="3268250"/>
              </a:tblGrid>
              <a:tr h="36195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200"/>
                        <a:t>NECESIDADES EDUCATIVAS  PERMANENTES</a:t>
                      </a:r>
                      <a:endParaRPr b="1" sz="2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/>
                        <a:t> </a:t>
                      </a:r>
                      <a:endParaRPr b="1" sz="2000"/>
                    </a:p>
                  </a:txBody>
                  <a:tcPr marT="91425" marB="91425" marR="68575" marL="68575"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/>
                        <a:t>Trastorno del Espectro Autista</a:t>
                      </a:r>
                      <a:endParaRPr b="1" sz="23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/>
                        <a:t>4</a:t>
                      </a:r>
                      <a:endParaRPr b="1" sz="23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/>
                        <a:t>Discapacidad Intelectual</a:t>
                      </a:r>
                      <a:endParaRPr b="1" sz="23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/>
                        <a:t>6</a:t>
                      </a:r>
                      <a:endParaRPr b="1" sz="23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200"/>
                        <a:t>NECESIDADES EDUCATIVAS TRANSITORIAS</a:t>
                      </a:r>
                      <a:endParaRPr b="1" sz="2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/>
                        <a:t> </a:t>
                      </a:r>
                      <a:endParaRPr b="1" sz="2000"/>
                    </a:p>
                  </a:txBody>
                  <a:tcPr marT="91425" marB="91425" marR="68575" marL="68575"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/>
                        <a:t>Dificultad Especifica de Aprendizaje</a:t>
                      </a:r>
                      <a:endParaRPr b="1" sz="23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/>
                        <a:t>59</a:t>
                      </a:r>
                      <a:endParaRPr b="1" sz="23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/>
                        <a:t>Funcionamiento Intelectual Limítrofe</a:t>
                      </a:r>
                      <a:endParaRPr b="1" sz="23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/>
                        <a:t>5</a:t>
                      </a:r>
                      <a:endParaRPr b="1" sz="23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/>
                        <a:t>Trastorno de Déficit Atencional</a:t>
                      </a:r>
                      <a:endParaRPr b="1" sz="23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300"/>
                        <a:t>1</a:t>
                      </a:r>
                      <a:endParaRPr b="1" sz="23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/>
                        <a:t>TOTAL</a:t>
                      </a:r>
                      <a:endParaRPr b="1" sz="20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/>
                        <a:t>75</a:t>
                      </a:r>
                      <a:endParaRPr b="1" sz="20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43d3d07845_0_43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343d3d07845_0_43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343d3d07845_0_43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622" name="Google Shape;622;g343d3d07845_0_43"/>
          <p:cNvPicPr preferRelativeResize="0"/>
          <p:nvPr/>
        </p:nvPicPr>
        <p:blipFill rotWithShape="1">
          <a:blip r:embed="rId3">
            <a:alphaModFix/>
          </a:blip>
          <a:srcRect b="0" l="0" r="10992" t="0"/>
          <a:stretch/>
        </p:blipFill>
        <p:spPr>
          <a:xfrm>
            <a:off x="1231000" y="0"/>
            <a:ext cx="10967624" cy="6875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g343d3d07845_0_43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343d3d07845_0_43"/>
          <p:cNvSpPr txBox="1"/>
          <p:nvPr>
            <p:ph type="title"/>
          </p:nvPr>
        </p:nvSpPr>
        <p:spPr>
          <a:xfrm>
            <a:off x="1231000" y="667925"/>
            <a:ext cx="9972300" cy="554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200">
                <a:latin typeface="Arial"/>
                <a:ea typeface="Arial"/>
                <a:cs typeface="Arial"/>
                <a:sym typeface="Arial"/>
              </a:rPr>
              <a:t>Funciones del Programa de Integración Escolar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100">
                <a:latin typeface="Arial"/>
                <a:ea typeface="Arial"/>
                <a:cs typeface="Arial"/>
                <a:sym typeface="Arial"/>
              </a:rPr>
              <a:t>a) Pesquisaje de las Necesidades Educativas Especiales (entrevista familiar y administración de anamnesis, evaluación de salud, evaluación psicopedagógica, evaluación psicológica y fonoaudiológica).</a:t>
            </a:r>
            <a:endParaRPr b="1" sz="6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g343d3d07845_0_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43d3d07845_0_56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343d3d07845_0_56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343d3d07845_0_56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633" name="Google Shape;633;g343d3d07845_0_56"/>
          <p:cNvPicPr preferRelativeResize="0"/>
          <p:nvPr/>
        </p:nvPicPr>
        <p:blipFill rotWithShape="1">
          <a:blip r:embed="rId3">
            <a:alphaModFix/>
          </a:blip>
          <a:srcRect b="0" l="0" r="10992" t="0"/>
          <a:stretch/>
        </p:blipFill>
        <p:spPr>
          <a:xfrm>
            <a:off x="1231000" y="0"/>
            <a:ext cx="10967624" cy="687582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g343d3d07845_0_56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343d3d07845_0_56"/>
          <p:cNvSpPr txBox="1"/>
          <p:nvPr>
            <p:ph type="title"/>
          </p:nvPr>
        </p:nvSpPr>
        <p:spPr>
          <a:xfrm>
            <a:off x="1231000" y="667925"/>
            <a:ext cx="9972300" cy="554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200">
                <a:latin typeface="Arial"/>
                <a:ea typeface="Arial"/>
                <a:cs typeface="Arial"/>
                <a:sym typeface="Arial"/>
              </a:rPr>
              <a:t>Funciones del Programa de Integración Escolar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033">
                <a:latin typeface="Arial"/>
                <a:ea typeface="Arial"/>
                <a:cs typeface="Arial"/>
                <a:sym typeface="Arial"/>
              </a:rPr>
              <a:t>b) Apoyo especializado a los 75 estudiantes que pertenecen a PIE durante el año 2024 (trabajo colaborativo entre docentes y educadoras diferenciales, trabajo basado en la codocencia)</a:t>
            </a:r>
            <a:endParaRPr b="1" sz="30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343d3d07845_0_5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43d3d07845_0_67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343d3d07845_0_67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343d3d07845_0_67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644" name="Google Shape;644;g343d3d07845_0_67"/>
          <p:cNvPicPr preferRelativeResize="0"/>
          <p:nvPr/>
        </p:nvPicPr>
        <p:blipFill rotWithShape="1">
          <a:blip r:embed="rId3">
            <a:alphaModFix/>
          </a:blip>
          <a:srcRect b="0" l="0" r="10992" t="0"/>
          <a:stretch/>
        </p:blipFill>
        <p:spPr>
          <a:xfrm>
            <a:off x="1231000" y="0"/>
            <a:ext cx="10967624" cy="687582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g343d3d07845_0_67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g343d3d07845_0_67"/>
          <p:cNvSpPr txBox="1"/>
          <p:nvPr>
            <p:ph type="title"/>
          </p:nvPr>
        </p:nvSpPr>
        <p:spPr>
          <a:xfrm>
            <a:off x="1231000" y="667925"/>
            <a:ext cx="9972300" cy="554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182"/>
              <a:buFont typeface="Arial"/>
              <a:buNone/>
            </a:pPr>
            <a:r>
              <a:rPr b="1" lang="es-CL" sz="3644">
                <a:latin typeface="Arial"/>
                <a:ea typeface="Arial"/>
                <a:cs typeface="Arial"/>
                <a:sym typeface="Arial"/>
              </a:rPr>
              <a:t>Funciones del Programa de Integración Escolar</a:t>
            </a:r>
            <a:endParaRPr b="1" sz="3644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es-CL" sz="3600">
                <a:latin typeface="Arial"/>
                <a:ea typeface="Arial"/>
                <a:cs typeface="Arial"/>
                <a:sym typeface="Arial"/>
              </a:rPr>
              <a:t>c) Plan de Adecuación Individual PAI para la totalidad de los estudiantes del Programa y el Plan de Adecuación Curricular Individual PACI a una estudiante que lo requirió durante el año 2024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263"/>
              <a:buFont typeface="Arial"/>
              <a:buNone/>
            </a:pPr>
            <a:r>
              <a:t/>
            </a:r>
            <a:endParaRPr b="1" sz="30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t/>
            </a:r>
            <a:endParaRPr b="1"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g343d3d07845_0_6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dfa244038_4_47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3dfa244038_4_47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3dfa244038_4_47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3dfa244038_4_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153" name="Google Shape;153;g33dfa244038_4_47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{78DDA36B-9C79-4DE5-B545-2D9B0C594972}</a:tableStyleId>
              </a:tblPr>
              <a:tblGrid>
                <a:gridCol w="1408950"/>
                <a:gridCol w="2486375"/>
                <a:gridCol w="2952575"/>
                <a:gridCol w="3594900"/>
                <a:gridCol w="1191400"/>
              </a:tblGrid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>
                          <a:solidFill>
                            <a:srgbClr val="FFFFFF"/>
                          </a:solidFill>
                        </a:rPr>
                        <a:t> TOTAL PAGADO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7625">
                      <a:solidFill>
                        <a:srgbClr val="2F75B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7625">
                      <a:solidFill>
                        <a:srgbClr val="2F75B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7625">
                      <a:solidFill>
                        <a:srgbClr val="2F75B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7625">
                      <a:solidFill>
                        <a:srgbClr val="2F75B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7625">
                      <a:solidFill>
                        <a:srgbClr val="2F75B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</a:tr>
              <a:tr h="37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FFFFFF"/>
                          </a:solidFill>
                        </a:rPr>
                        <a:t>Etiquetas de fila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2F75B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FFFFFF"/>
                          </a:solidFill>
                        </a:rPr>
                        <a:t>NIVEL 1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2F75B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FFFFFF"/>
                          </a:solidFill>
                        </a:rPr>
                        <a:t>DENONIMACIÓN NIVEL 1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2F75B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FFFFFF"/>
                          </a:solidFill>
                        </a:rPr>
                        <a:t>DENONIMACIÓN NIVEL 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2F75B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FFFFFF"/>
                          </a:solidFill>
                        </a:rPr>
                        <a:t>Total general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2F75B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</a:tr>
              <a:tr h="39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FFFFFF"/>
                          </a:solidFill>
                        </a:rPr>
                        <a:t>INGRESOS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05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C x C Transferencias Corrientes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De Otras Entidades Públicas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1.054.660.051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Total 05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1.054.660.051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08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C x C Otros Ingresos Corrientes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Otros 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259.345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Recuperaciones y Reembolsos por Licencias Médicas 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11.709.150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Total 08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11.968.495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12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C x C Recuperación de Préstamos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Ingresos por Percibir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12.796.991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Total 12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12.796.991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15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SALDO INICIAL DE CAJA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Saldo Inicial Neto de Caja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32.041.299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Total 15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32.041.299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>
                          <a:solidFill>
                            <a:srgbClr val="FFFFFF"/>
                          </a:solidFill>
                        </a:rPr>
                        <a:t>Total INGRESOS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>
                          <a:solidFill>
                            <a:srgbClr val="FFFFFF"/>
                          </a:solidFill>
                        </a:rPr>
                        <a:t>1.111.466.836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39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FFFFFF"/>
                          </a:solidFill>
                        </a:rPr>
                        <a:t>GASTOS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21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C x P Gastos en Personal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Otras Remuneraciones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252.263.953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Personal a Contrata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369.548.967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Personal de Planta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463.243.449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Total 21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1.085.056.369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43d3d07845_0_78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343d3d07845_0_78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343d3d07845_0_78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655" name="Google Shape;655;g343d3d07845_0_78"/>
          <p:cNvPicPr preferRelativeResize="0"/>
          <p:nvPr/>
        </p:nvPicPr>
        <p:blipFill rotWithShape="1">
          <a:blip r:embed="rId3">
            <a:alphaModFix/>
          </a:blip>
          <a:srcRect b="0" l="0" r="10992" t="0"/>
          <a:stretch/>
        </p:blipFill>
        <p:spPr>
          <a:xfrm>
            <a:off x="1231000" y="0"/>
            <a:ext cx="10967624" cy="6875823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g343d3d07845_0_78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343d3d07845_0_78"/>
          <p:cNvSpPr txBox="1"/>
          <p:nvPr>
            <p:ph type="title"/>
          </p:nvPr>
        </p:nvSpPr>
        <p:spPr>
          <a:xfrm>
            <a:off x="1231000" y="667925"/>
            <a:ext cx="9972300" cy="554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182"/>
              <a:buFont typeface="Arial"/>
              <a:buNone/>
            </a:pPr>
            <a:r>
              <a:rPr b="1" lang="es-CL" sz="3644">
                <a:latin typeface="Arial"/>
                <a:ea typeface="Arial"/>
                <a:cs typeface="Arial"/>
                <a:sym typeface="Arial"/>
              </a:rPr>
              <a:t>Funciones del Programa de Integración Escolar</a:t>
            </a:r>
            <a:endParaRPr b="1" sz="3644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rPr b="1" lang="es-CL" sz="3355">
                <a:latin typeface="Arial"/>
                <a:ea typeface="Arial"/>
                <a:cs typeface="Arial"/>
                <a:sym typeface="Arial"/>
              </a:rPr>
              <a:t>d) Apoyo especializado de la educadora diferencial incorporando estrategias de enseñanza diversificadas en las asignaturas de lenguaje y comunicación, educación, matemática, seminario de filosofía, geometría 3D, artes mediales, biología celular y molecular.</a:t>
            </a:r>
            <a:endParaRPr b="1" sz="335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263"/>
              <a:buFont typeface="Arial"/>
              <a:buNone/>
            </a:pPr>
            <a:r>
              <a:t/>
            </a:r>
            <a:endParaRPr b="1" sz="30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t/>
            </a:r>
            <a:endParaRPr b="1"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g343d3d07845_0_7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43d3d07845_0_89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343d3d07845_0_89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343d3d07845_0_89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666" name="Google Shape;666;g343d3d07845_0_89"/>
          <p:cNvPicPr preferRelativeResize="0"/>
          <p:nvPr/>
        </p:nvPicPr>
        <p:blipFill rotWithShape="1">
          <a:blip r:embed="rId3">
            <a:alphaModFix/>
          </a:blip>
          <a:srcRect b="0" l="0" r="10992" t="0"/>
          <a:stretch/>
        </p:blipFill>
        <p:spPr>
          <a:xfrm>
            <a:off x="1231000" y="0"/>
            <a:ext cx="10967624" cy="6875823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g343d3d07845_0_89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343d3d07845_0_89"/>
          <p:cNvSpPr txBox="1"/>
          <p:nvPr>
            <p:ph type="title"/>
          </p:nvPr>
        </p:nvSpPr>
        <p:spPr>
          <a:xfrm>
            <a:off x="1231000" y="278600"/>
            <a:ext cx="10320600" cy="632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182"/>
              <a:buFont typeface="Arial"/>
              <a:buNone/>
            </a:pPr>
            <a:r>
              <a:rPr b="1" lang="es-CL" sz="3644">
                <a:latin typeface="Arial"/>
                <a:ea typeface="Arial"/>
                <a:cs typeface="Arial"/>
                <a:sym typeface="Arial"/>
              </a:rPr>
              <a:t>Funciones del Programa de Integración Escolar</a:t>
            </a:r>
            <a:endParaRPr b="1" sz="3644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412"/>
              <a:buFont typeface="Arial"/>
              <a:buNone/>
            </a:pPr>
            <a:r>
              <a:rPr b="1" lang="es-CL" sz="2422">
                <a:latin typeface="Arial"/>
                <a:ea typeface="Arial"/>
                <a:cs typeface="Arial"/>
                <a:sym typeface="Arial"/>
              </a:rPr>
              <a:t>e) Capacitación al grupo de profesores del Liceo Miguel Luis Amunátegui </a:t>
            </a:r>
            <a:endParaRPr b="1" sz="2422">
              <a:latin typeface="Arial"/>
              <a:ea typeface="Arial"/>
              <a:cs typeface="Arial"/>
              <a:sym typeface="Arial"/>
            </a:endParaRPr>
          </a:p>
          <a:p>
            <a:pPr indent="-367029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b="1" lang="es-CL" sz="2422">
                <a:latin typeface="Arial"/>
                <a:ea typeface="Arial"/>
                <a:cs typeface="Arial"/>
                <a:sym typeface="Arial"/>
              </a:rPr>
              <a:t>Estrategias de atención a la diversidad en el aula común</a:t>
            </a:r>
            <a:endParaRPr b="1" sz="2422">
              <a:latin typeface="Arial"/>
              <a:ea typeface="Arial"/>
              <a:cs typeface="Arial"/>
              <a:sym typeface="Arial"/>
            </a:endParaRPr>
          </a:p>
          <a:p>
            <a:pPr indent="-367029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b="1" lang="es-CL" sz="2422">
                <a:latin typeface="Arial"/>
                <a:ea typeface="Arial"/>
                <a:cs typeface="Arial"/>
                <a:sym typeface="Arial"/>
              </a:rPr>
              <a:t>Reconocimiento y caracterización de los diagnósticos que atiende PIE de acuerdo al Decreto 170</a:t>
            </a:r>
            <a:endParaRPr b="1" sz="2422">
              <a:latin typeface="Arial"/>
              <a:ea typeface="Arial"/>
              <a:cs typeface="Arial"/>
              <a:sym typeface="Arial"/>
            </a:endParaRPr>
          </a:p>
          <a:p>
            <a:pPr indent="-367029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b="1" lang="es-CL" sz="2422">
                <a:latin typeface="Arial"/>
                <a:ea typeface="Arial"/>
                <a:cs typeface="Arial"/>
                <a:sym typeface="Arial"/>
              </a:rPr>
              <a:t>Orientaciones especializadas para el trabajo del docente en aula común. </a:t>
            </a:r>
            <a:endParaRPr b="1" sz="2422">
              <a:latin typeface="Arial"/>
              <a:ea typeface="Arial"/>
              <a:cs typeface="Arial"/>
              <a:sym typeface="Arial"/>
            </a:endParaRPr>
          </a:p>
          <a:p>
            <a:pPr indent="-367029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b="1" lang="es-CL" sz="2422">
                <a:latin typeface="Arial"/>
                <a:ea typeface="Arial"/>
                <a:cs typeface="Arial"/>
                <a:sym typeface="Arial"/>
              </a:rPr>
              <a:t>Objetivos y función del PIE, Ley TEA y orientaciones del protocolo de Descompensación Emocional y Conductual DEC</a:t>
            </a:r>
            <a:endParaRPr b="1" sz="2422">
              <a:latin typeface="Arial"/>
              <a:ea typeface="Arial"/>
              <a:cs typeface="Arial"/>
              <a:sym typeface="Arial"/>
            </a:endParaRPr>
          </a:p>
          <a:p>
            <a:pPr indent="-367029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b="1" lang="es-CL" sz="2422">
                <a:latin typeface="Arial"/>
                <a:ea typeface="Arial"/>
                <a:cs typeface="Arial"/>
                <a:sym typeface="Arial"/>
              </a:rPr>
              <a:t>Taller de Aprendizaje de la lectura Inicial para docentes de Enseñanza Básica.</a:t>
            </a:r>
            <a:endParaRPr b="1" sz="24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t/>
            </a:r>
            <a:endParaRPr b="1" sz="335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263"/>
              <a:buFont typeface="Arial"/>
              <a:buNone/>
            </a:pPr>
            <a:r>
              <a:t/>
            </a:r>
            <a:endParaRPr b="1" sz="30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t/>
            </a:r>
            <a:endParaRPr b="1"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343d3d07845_0_8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43d3d07845_0_101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g343d3d07845_0_101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343d3d07845_0_101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677" name="Google Shape;677;g343d3d07845_0_101"/>
          <p:cNvPicPr preferRelativeResize="0"/>
          <p:nvPr/>
        </p:nvPicPr>
        <p:blipFill rotWithShape="1">
          <a:blip r:embed="rId3">
            <a:alphaModFix/>
          </a:blip>
          <a:srcRect b="0" l="0" r="10992" t="0"/>
          <a:stretch/>
        </p:blipFill>
        <p:spPr>
          <a:xfrm>
            <a:off x="1231000" y="0"/>
            <a:ext cx="10967624" cy="6875823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g343d3d07845_0_101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343d3d07845_0_101"/>
          <p:cNvSpPr txBox="1"/>
          <p:nvPr>
            <p:ph type="title"/>
          </p:nvPr>
        </p:nvSpPr>
        <p:spPr>
          <a:xfrm>
            <a:off x="1231000" y="667925"/>
            <a:ext cx="9972300" cy="554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182"/>
              <a:buFont typeface="Arial"/>
              <a:buNone/>
            </a:pPr>
            <a:r>
              <a:rPr b="1" lang="es-CL" sz="3644">
                <a:latin typeface="Arial"/>
                <a:ea typeface="Arial"/>
                <a:cs typeface="Arial"/>
                <a:sym typeface="Arial"/>
              </a:rPr>
              <a:t>Funciones del Programa de Integración Escolar</a:t>
            </a:r>
            <a:endParaRPr b="1" sz="3644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b="1" lang="es-CL" sz="3400">
                <a:latin typeface="Arial"/>
                <a:ea typeface="Arial"/>
                <a:cs typeface="Arial"/>
                <a:sym typeface="Arial"/>
              </a:rPr>
              <a:t>f) Acciones para conmemorar la semana de la inclusión abordando actividades de reconocimiento y valoración de la diversidad existente en nuestra Institución Educativa y efectuando un acto para conmemorar dicha semana. </a:t>
            </a:r>
            <a:endParaRPr b="1"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t/>
            </a:r>
            <a:endParaRPr b="1" sz="335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263"/>
              <a:buFont typeface="Arial"/>
              <a:buNone/>
            </a:pPr>
            <a:r>
              <a:t/>
            </a:r>
            <a:endParaRPr b="1" sz="30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t/>
            </a:r>
            <a:endParaRPr b="1"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g343d3d07845_0_10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43d3d07845_0_112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343d3d07845_0_112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g343d3d07845_0_112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688" name="Google Shape;688;g343d3d07845_0_112"/>
          <p:cNvPicPr preferRelativeResize="0"/>
          <p:nvPr/>
        </p:nvPicPr>
        <p:blipFill rotWithShape="1">
          <a:blip r:embed="rId3">
            <a:alphaModFix/>
          </a:blip>
          <a:srcRect b="0" l="0" r="10992" t="0"/>
          <a:stretch/>
        </p:blipFill>
        <p:spPr>
          <a:xfrm>
            <a:off x="1231000" y="0"/>
            <a:ext cx="10967624" cy="6875823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g343d3d07845_0_112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343d3d07845_0_112"/>
          <p:cNvSpPr txBox="1"/>
          <p:nvPr>
            <p:ph type="title"/>
          </p:nvPr>
        </p:nvSpPr>
        <p:spPr>
          <a:xfrm>
            <a:off x="1231000" y="667925"/>
            <a:ext cx="9972300" cy="554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182"/>
              <a:buFont typeface="Arial"/>
              <a:buNone/>
            </a:pPr>
            <a:r>
              <a:rPr b="1" lang="es-CL" sz="3644">
                <a:latin typeface="Arial"/>
                <a:ea typeface="Arial"/>
                <a:cs typeface="Arial"/>
                <a:sym typeface="Arial"/>
              </a:rPr>
              <a:t>Funciones del Programa de Integración Escolar</a:t>
            </a:r>
            <a:endParaRPr b="1" sz="3644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940"/>
              <a:buFont typeface="Arial"/>
              <a:buNone/>
            </a:pPr>
            <a:r>
              <a:rPr b="1" lang="es-CL" sz="2977">
                <a:latin typeface="Arial"/>
                <a:ea typeface="Arial"/>
                <a:cs typeface="Arial"/>
                <a:sym typeface="Arial"/>
              </a:rPr>
              <a:t>g) Participación activa en actividades de festejo de la semana de aniversario, fiesta de la chilenidad, día de la interculturalidad, preparación de las licenciaturas de 4° año medio, apoyo en la participación del Congreso de Educación, acompañamiento en salidas pedagógicas, conmemoración de efemérides como día del síndrome de down, día de concientización del autismo.</a:t>
            </a:r>
            <a:endParaRPr b="1" sz="297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t/>
            </a:r>
            <a:endParaRPr b="1"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t/>
            </a:r>
            <a:endParaRPr b="1" sz="335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263"/>
              <a:buFont typeface="Arial"/>
              <a:buNone/>
            </a:pPr>
            <a:r>
              <a:t/>
            </a:r>
            <a:endParaRPr b="1" sz="30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t/>
            </a:r>
            <a:endParaRPr b="1"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343d3d07845_0_1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43d3d07845_0_123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g343d3d07845_0_123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g343d3d07845_0_123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699" name="Google Shape;699;g343d3d07845_0_123"/>
          <p:cNvPicPr preferRelativeResize="0"/>
          <p:nvPr/>
        </p:nvPicPr>
        <p:blipFill rotWithShape="1">
          <a:blip r:embed="rId3">
            <a:alphaModFix/>
          </a:blip>
          <a:srcRect b="0" l="0" r="10992" t="0"/>
          <a:stretch/>
        </p:blipFill>
        <p:spPr>
          <a:xfrm>
            <a:off x="1231000" y="0"/>
            <a:ext cx="10967624" cy="6875823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g343d3d07845_0_123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343d3d07845_0_123"/>
          <p:cNvSpPr txBox="1"/>
          <p:nvPr>
            <p:ph type="title"/>
          </p:nvPr>
        </p:nvSpPr>
        <p:spPr>
          <a:xfrm>
            <a:off x="1231000" y="667925"/>
            <a:ext cx="9972300" cy="554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182"/>
              <a:buFont typeface="Arial"/>
              <a:buNone/>
            </a:pPr>
            <a:r>
              <a:rPr b="1" lang="es-CL" sz="3644">
                <a:latin typeface="Arial"/>
                <a:ea typeface="Arial"/>
                <a:cs typeface="Arial"/>
                <a:sym typeface="Arial"/>
              </a:rPr>
              <a:t>Funciones del Programa de Integración Escolar</a:t>
            </a:r>
            <a:endParaRPr b="1" sz="3644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142"/>
              <a:buFont typeface="Arial"/>
              <a:buNone/>
            </a:pPr>
            <a:r>
              <a:rPr b="1" lang="es-CL" sz="3422">
                <a:latin typeface="Arial"/>
                <a:ea typeface="Arial"/>
                <a:cs typeface="Arial"/>
                <a:sym typeface="Arial"/>
              </a:rPr>
              <a:t>h) Monitoreo a estudiantes del PIE en plano académico, social, conductual y emocional.</a:t>
            </a:r>
            <a:endParaRPr b="1" sz="34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142"/>
              <a:buFont typeface="Arial"/>
              <a:buNone/>
            </a:pPr>
            <a:r>
              <a:rPr b="1" lang="es-CL" sz="3422">
                <a:latin typeface="Arial"/>
                <a:ea typeface="Arial"/>
                <a:cs typeface="Arial"/>
                <a:sym typeface="Arial"/>
              </a:rPr>
              <a:t>i) Promover un ambiente de respeto con toda la comunidad escolar del Liceo, incluidos docentes, paradocentes, personal de servicio, apoderados.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142"/>
              <a:buFont typeface="Arial"/>
              <a:buNone/>
            </a:pPr>
            <a:r>
              <a:t/>
            </a:r>
            <a:endParaRPr b="1" sz="34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940"/>
              <a:buFont typeface="Arial"/>
              <a:buNone/>
            </a:pPr>
            <a:r>
              <a:t/>
            </a:r>
            <a:endParaRPr b="1" sz="297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t/>
            </a:r>
            <a:endParaRPr b="1"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t/>
            </a:r>
            <a:endParaRPr b="1" sz="335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263"/>
              <a:buFont typeface="Arial"/>
              <a:buNone/>
            </a:pPr>
            <a:r>
              <a:t/>
            </a:r>
            <a:endParaRPr b="1" sz="30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t/>
            </a:r>
            <a:endParaRPr b="1"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343d3d07845_0_1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43d3d07845_0_135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343d3d07845_0_135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343d3d07845_0_135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presentación en 3D de piezas de juego atadas con una cuerda" id="710" name="Google Shape;710;g343d3d07845_0_135"/>
          <p:cNvPicPr preferRelativeResize="0"/>
          <p:nvPr/>
        </p:nvPicPr>
        <p:blipFill rotWithShape="1">
          <a:blip r:embed="rId3">
            <a:alphaModFix/>
          </a:blip>
          <a:srcRect b="0" l="0" r="10992" t="0"/>
          <a:stretch/>
        </p:blipFill>
        <p:spPr>
          <a:xfrm>
            <a:off x="1231000" y="0"/>
            <a:ext cx="10967624" cy="6875823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g343d3d07845_0_135"/>
          <p:cNvSpPr/>
          <p:nvPr/>
        </p:nvSpPr>
        <p:spPr>
          <a:xfrm rot="6100492">
            <a:off x="-752289" y="1199324"/>
            <a:ext cx="4811682" cy="4091540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882"/>
                </a:srgbClr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g343d3d07845_0_135"/>
          <p:cNvSpPr txBox="1"/>
          <p:nvPr>
            <p:ph type="title"/>
          </p:nvPr>
        </p:nvSpPr>
        <p:spPr>
          <a:xfrm>
            <a:off x="1231000" y="667925"/>
            <a:ext cx="9972300" cy="554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182"/>
              <a:buFont typeface="Arial"/>
              <a:buNone/>
            </a:pPr>
            <a:r>
              <a:rPr b="1" lang="es-CL" sz="3644">
                <a:latin typeface="Arial"/>
                <a:ea typeface="Arial"/>
                <a:cs typeface="Arial"/>
                <a:sym typeface="Arial"/>
              </a:rPr>
              <a:t>Funciones del Programa de Integración Escolar</a:t>
            </a:r>
            <a:endParaRPr b="1" sz="3644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142"/>
              <a:buFont typeface="Arial"/>
              <a:buNone/>
            </a:pPr>
            <a:r>
              <a:t/>
            </a:r>
            <a:endParaRPr b="1" sz="34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182"/>
              <a:buFont typeface="Arial"/>
              <a:buNone/>
            </a:pPr>
            <a:r>
              <a:rPr b="1" lang="es-CL" sz="3644">
                <a:latin typeface="Arial"/>
                <a:ea typeface="Arial"/>
                <a:cs typeface="Arial"/>
                <a:sym typeface="Arial"/>
              </a:rPr>
              <a:t>j) Contribuir a superar las barreras y dificultades que pueden enfrentar los estudiantes con NEE durante el transcurso del año escolar.</a:t>
            </a:r>
            <a:endParaRPr b="1" sz="3644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142"/>
              <a:buFont typeface="Arial"/>
              <a:buNone/>
            </a:pPr>
            <a:r>
              <a:t/>
            </a:r>
            <a:endParaRPr b="1" sz="34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142"/>
              <a:buFont typeface="Arial"/>
              <a:buNone/>
            </a:pPr>
            <a:r>
              <a:t/>
            </a:r>
            <a:endParaRPr b="1" sz="34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940"/>
              <a:buFont typeface="Arial"/>
              <a:buNone/>
            </a:pPr>
            <a:r>
              <a:t/>
            </a:r>
            <a:endParaRPr b="1" sz="297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t/>
            </a:r>
            <a:endParaRPr b="1"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t/>
            </a:r>
            <a:endParaRPr b="1" sz="335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263"/>
              <a:buFont typeface="Arial"/>
              <a:buNone/>
            </a:pPr>
            <a:r>
              <a:t/>
            </a:r>
            <a:endParaRPr b="1" sz="30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t/>
            </a:r>
            <a:endParaRPr b="1"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g343d3d07845_0_1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rgbClr val="0A3041"/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 rot="-7611409">
            <a:off x="7897613" y="684022"/>
            <a:ext cx="5330585" cy="5218721"/>
          </a:xfrm>
          <a:custGeom>
            <a:rect b="b" l="l" r="r" t="t"/>
            <a:pathLst>
              <a:path extrusionOk="0" h="5218721" w="5330585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40784"/>
                </a:srgbClr>
              </a:gs>
              <a:gs pos="16000">
                <a:srgbClr val="000000">
                  <a:alpha val="40784"/>
                </a:srgbClr>
              </a:gs>
              <a:gs pos="85000">
                <a:srgbClr val="156082">
                  <a:alpha val="24705"/>
                </a:srgbClr>
              </a:gs>
              <a:gs pos="100000">
                <a:srgbClr val="156082">
                  <a:alpha val="24705"/>
                </a:srgbClr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 flipH="1" rot="10800000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45000">
                <a:srgbClr val="0F4861">
                  <a:alpha val="0"/>
                </a:srgbClr>
              </a:gs>
              <a:gs pos="99000">
                <a:srgbClr val="000000">
                  <a:alpha val="67843"/>
                </a:srgbClr>
              </a:gs>
              <a:gs pos="100000">
                <a:srgbClr val="000000">
                  <a:alpha val="67843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9"/>
          <p:cNvSpPr txBox="1"/>
          <p:nvPr>
            <p:ph type="title"/>
          </p:nvPr>
        </p:nvSpPr>
        <p:spPr>
          <a:xfrm>
            <a:off x="4221803" y="1201002"/>
            <a:ext cx="7208197" cy="27796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Jornada Escolar Completa Diurna (JECD)/ Talleres/ Extensión </a:t>
            </a: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0784"/>
                </a:srgbClr>
              </a:gs>
              <a:gs pos="86000">
                <a:srgbClr val="156082">
                  <a:alpha val="2745"/>
                </a:srgbClr>
              </a:gs>
              <a:gs pos="100000">
                <a:srgbClr val="156082">
                  <a:alpha val="2745"/>
                </a:srgbClr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3dfa244038_4_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33dfa244038_4_2"/>
          <p:cNvSpPr/>
          <p:nvPr/>
        </p:nvSpPr>
        <p:spPr>
          <a:xfrm rot="10800000">
            <a:off x="-2" y="0"/>
            <a:ext cx="12192000" cy="6858000"/>
          </a:xfrm>
          <a:prstGeom prst="rect">
            <a:avLst/>
          </a:prstGeom>
          <a:gradFill>
            <a:gsLst>
              <a:gs pos="0">
                <a:srgbClr val="0A3041"/>
              </a:gs>
              <a:gs pos="100000">
                <a:srgbClr val="000000"/>
              </a:gs>
            </a:gsLst>
            <a:lin ang="900002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33dfa244038_4_2"/>
          <p:cNvSpPr/>
          <p:nvPr/>
        </p:nvSpPr>
        <p:spPr>
          <a:xfrm rot="-7612194">
            <a:off x="7896769" y="683910"/>
            <a:ext cx="5330585" cy="5218721"/>
          </a:xfrm>
          <a:custGeom>
            <a:rect b="b" l="l" r="r" t="t"/>
            <a:pathLst>
              <a:path extrusionOk="0" h="5218721" w="5330585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40784"/>
                </a:srgbClr>
              </a:gs>
              <a:gs pos="16000">
                <a:srgbClr val="000000">
                  <a:alpha val="40784"/>
                </a:srgbClr>
              </a:gs>
              <a:gs pos="85000">
                <a:srgbClr val="156082">
                  <a:alpha val="24705"/>
                </a:srgbClr>
              </a:gs>
              <a:gs pos="100000">
                <a:srgbClr val="156082">
                  <a:alpha val="24705"/>
                </a:srgbClr>
              </a:gs>
            </a:gsLst>
            <a:lin ang="1440003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33dfa244038_4_2"/>
          <p:cNvSpPr/>
          <p:nvPr/>
        </p:nvSpPr>
        <p:spPr>
          <a:xfrm flipH="1" rot="10800000">
            <a:off x="0" y="90"/>
            <a:ext cx="12165900" cy="448080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560015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g33dfa244038_4_2"/>
          <p:cNvSpPr/>
          <p:nvPr/>
        </p:nvSpPr>
        <p:spPr>
          <a:xfrm rot="10800000">
            <a:off x="12593" y="-6"/>
            <a:ext cx="12179400" cy="64008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45000">
                <a:srgbClr val="0F4861">
                  <a:alpha val="0"/>
                </a:srgbClr>
              </a:gs>
              <a:gs pos="99000">
                <a:srgbClr val="000000">
                  <a:alpha val="67843"/>
                </a:srgbClr>
              </a:gs>
              <a:gs pos="100000">
                <a:srgbClr val="000000">
                  <a:alpha val="67843"/>
                </a:srgbClr>
              </a:gs>
            </a:gsLst>
            <a:lin ang="1380014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33dfa244038_4_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736" name="Google Shape;736;g33dfa244038_4_2"/>
          <p:cNvGraphicFramePr/>
          <p:nvPr/>
        </p:nvGraphicFramePr>
        <p:xfrm>
          <a:off x="252775" y="55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{78DDA36B-9C79-4DE5-B545-2D9B0C594972}</a:tableStyleId>
              </a:tblPr>
              <a:tblGrid>
                <a:gridCol w="553575"/>
                <a:gridCol w="5056075"/>
                <a:gridCol w="590475"/>
                <a:gridCol w="627375"/>
                <a:gridCol w="4871550"/>
              </a:tblGrid>
              <a:tr h="56835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400"/>
                        <a:t>TALLERES JEC ENSEÑANZA </a:t>
                      </a:r>
                      <a:r>
                        <a:rPr b="1" lang="es-CL" sz="2400"/>
                        <a:t>BÁSICA</a:t>
                      </a:r>
                      <a:r>
                        <a:rPr b="1" lang="es-CL" sz="2400"/>
                        <a:t> </a:t>
                      </a:r>
                      <a:endParaRPr b="1" sz="2400"/>
                    </a:p>
                  </a:txBody>
                  <a:tcPr marT="91425" marB="91425" marR="91425" marL="91425"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6D7A8"/>
                    </a:solidFill>
                  </a:tcPr>
                </a:tc>
                <a:tc hMerge="1"/>
                <a:tc hMerge="1"/>
                <a:tc hMerge="1"/>
                <a:tc hMerge="1"/>
              </a:tr>
              <a:tr h="56835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400"/>
                        <a:t>5° A 8° BÁSICO </a:t>
                      </a:r>
                      <a:endParaRPr b="1" sz="2400"/>
                    </a:p>
                  </a:txBody>
                  <a:tcPr marT="91425" marB="91425" marR="91425" marL="91425"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6D7A8"/>
                    </a:solidFill>
                  </a:tcPr>
                </a:tc>
                <a:tc hMerge="1"/>
                <a:tc hMerge="1"/>
                <a:tc hMerge="1"/>
                <a:tc hMerge="1"/>
              </a:tr>
              <a:tr h="5738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TALLER ACADÉMICO  </a:t>
                      </a:r>
                      <a:endParaRPr b="1" sz="2600"/>
                    </a:p>
                  </a:txBody>
                  <a:tcPr marT="91425" marB="91425" marR="91425" marL="91425"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TALLER RECREATIVO </a:t>
                      </a:r>
                      <a:endParaRPr b="1" sz="2600"/>
                    </a:p>
                  </a:txBody>
                  <a:tcPr marT="91425" marB="91425" marR="91425" marL="91425"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 hMerge="1"/>
              </a:tr>
              <a:tr h="6235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1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LENGUAJE 1 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1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BAILE 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235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2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CIENCIAS 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2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TENIS DE MESA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235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3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MATEMATICA 1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3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CERÁMICA</a:t>
                      </a:r>
                      <a:r>
                        <a:rPr b="1" lang="es-CL" sz="2600"/>
                        <a:t> 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235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4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MATEMATICA 2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4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LENGUAJE DE SEÑAS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235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5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HISTORIA 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5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REDES SOCIALES 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235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6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LENGUAJE 2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6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600"/>
                        <a:t>YOGA</a:t>
                      </a:r>
                      <a:endParaRPr b="1" sz="26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3dfa244038_4_1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33dfa244038_4_129"/>
          <p:cNvSpPr/>
          <p:nvPr/>
        </p:nvSpPr>
        <p:spPr>
          <a:xfrm rot="10800000">
            <a:off x="-2" y="0"/>
            <a:ext cx="12192000" cy="6858000"/>
          </a:xfrm>
          <a:prstGeom prst="rect">
            <a:avLst/>
          </a:prstGeom>
          <a:gradFill>
            <a:gsLst>
              <a:gs pos="0">
                <a:srgbClr val="0A3041"/>
              </a:gs>
              <a:gs pos="100000">
                <a:srgbClr val="000000"/>
              </a:gs>
            </a:gsLst>
            <a:lin ang="900002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33dfa244038_4_129"/>
          <p:cNvSpPr/>
          <p:nvPr/>
        </p:nvSpPr>
        <p:spPr>
          <a:xfrm rot="-7612194">
            <a:off x="7896769" y="683910"/>
            <a:ext cx="5330585" cy="5218721"/>
          </a:xfrm>
          <a:custGeom>
            <a:rect b="b" l="l" r="r" t="t"/>
            <a:pathLst>
              <a:path extrusionOk="0" h="5218721" w="5330585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40784"/>
                </a:srgbClr>
              </a:gs>
              <a:gs pos="16000">
                <a:srgbClr val="000000">
                  <a:alpha val="40784"/>
                </a:srgbClr>
              </a:gs>
              <a:gs pos="85000">
                <a:srgbClr val="156082">
                  <a:alpha val="24705"/>
                </a:srgbClr>
              </a:gs>
              <a:gs pos="100000">
                <a:srgbClr val="156082">
                  <a:alpha val="24705"/>
                </a:srgbClr>
              </a:gs>
            </a:gsLst>
            <a:lin ang="1440003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33dfa244038_4_129"/>
          <p:cNvSpPr/>
          <p:nvPr/>
        </p:nvSpPr>
        <p:spPr>
          <a:xfrm flipH="1" rot="10800000">
            <a:off x="0" y="90"/>
            <a:ext cx="12165900" cy="448080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560015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g33dfa244038_4_129"/>
          <p:cNvSpPr/>
          <p:nvPr/>
        </p:nvSpPr>
        <p:spPr>
          <a:xfrm rot="10800000">
            <a:off x="12593" y="-6"/>
            <a:ext cx="12179400" cy="64008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45000">
                <a:srgbClr val="0F4861">
                  <a:alpha val="0"/>
                </a:srgbClr>
              </a:gs>
              <a:gs pos="99000">
                <a:srgbClr val="000000">
                  <a:alpha val="67843"/>
                </a:srgbClr>
              </a:gs>
              <a:gs pos="100000">
                <a:srgbClr val="000000">
                  <a:alpha val="67843"/>
                </a:srgbClr>
              </a:gs>
            </a:gsLst>
            <a:lin ang="1380014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33dfa244038_4_1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747" name="Google Shape;747;g33dfa244038_4_129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{78DDA36B-9C79-4DE5-B545-2D9B0C594972}</a:tableStyleId>
              </a:tblPr>
              <a:tblGrid>
                <a:gridCol w="619500"/>
                <a:gridCol w="3982475"/>
                <a:gridCol w="442500"/>
                <a:gridCol w="619500"/>
                <a:gridCol w="6165475"/>
              </a:tblGrid>
              <a:tr h="3555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/>
                        <a:t>TALLERES JEC ENSEÑANZA MEDIA </a:t>
                      </a:r>
                      <a:endParaRPr b="1" sz="2000"/>
                    </a:p>
                  </a:txBody>
                  <a:tcPr marT="91425" marB="91425" marR="91425" marL="91425"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6D7A8"/>
                    </a:solidFill>
                  </a:tcPr>
                </a:tc>
                <a:tc hMerge="1"/>
                <a:tc hMerge="1"/>
                <a:tc hMerge="1"/>
                <a:tc hMerge="1"/>
              </a:tr>
              <a:tr h="3555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/>
                        <a:t>1° A 4° MEDIO</a:t>
                      </a:r>
                      <a:endParaRPr b="1" sz="2000"/>
                    </a:p>
                  </a:txBody>
                  <a:tcPr marT="91425" marB="91425" marR="91425" marL="91425"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6D7A8"/>
                    </a:solidFill>
                  </a:tcPr>
                </a:tc>
                <a:tc hMerge="1"/>
                <a:tc hMerge="1"/>
                <a:tc hMerge="1"/>
                <a:tc hMerge="1"/>
              </a:tr>
              <a:tr h="35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             </a:t>
                      </a:r>
                      <a:r>
                        <a:rPr b="1" lang="es-CL" sz="1800"/>
                        <a:t>TALLER ACADÉMICO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                        </a:t>
                      </a:r>
                      <a:r>
                        <a:rPr b="1" lang="es-CL" sz="1800"/>
                        <a:t>TALLER RECREATIVO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LENGUAJE 1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YOGA                                      14   RADIO E   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LENGUAJE 2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DEPORTIVO HANDBOL         </a:t>
                      </a:r>
                      <a:r>
                        <a:rPr b="1" lang="es-CL" sz="1800">
                          <a:solidFill>
                            <a:schemeClr val="dk1"/>
                          </a:solidFill>
                        </a:rPr>
                        <a:t>INFORMÁTICA</a:t>
                      </a:r>
                      <a:r>
                        <a:rPr b="1" lang="es-CL" sz="1800"/>
                        <a:t> </a:t>
                      </a:r>
                      <a:r>
                        <a:rPr b="1" lang="es-CL" sz="1800">
                          <a:solidFill>
                            <a:schemeClr val="dk1"/>
                          </a:solidFill>
                        </a:rPr>
                        <a:t>MUSICAL </a:t>
                      </a:r>
                      <a:r>
                        <a:rPr b="1" lang="es-CL" sz="1800"/>
                        <a:t>          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MATEMATICA 1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DEPORTIVO BASQUETBOL   15   BAILES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MATEMATICA 2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DEPORTIVO </a:t>
                      </a:r>
                      <a:r>
                        <a:rPr b="1" lang="es-CL" sz="1800"/>
                        <a:t>FÚTBOL</a:t>
                      </a:r>
                      <a:r>
                        <a:rPr b="1" lang="es-CL" sz="1800"/>
                        <a:t>              </a:t>
                      </a:r>
                      <a:r>
                        <a:rPr b="1" lang="es-CL" sz="1800">
                          <a:solidFill>
                            <a:schemeClr val="dk1"/>
                          </a:solidFill>
                        </a:rPr>
                        <a:t>LATINOAMERICANOS </a:t>
                      </a:r>
                      <a:r>
                        <a:rPr b="1" lang="es-CL" sz="1800"/>
                        <a:t>                    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5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CIENCIAS 1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5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RECICLAJE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6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CIENCIAS 2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6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DANZA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7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HISTORIA 1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7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MUSICA INSTRUMENTAL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HISTORIA 2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ARTES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INGLES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TENIS DE MESA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PAES LENGUAJE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MURAL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PAES MATEMATICA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ACONDICIONAMIENTO FÍSICO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12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PAES CIENCIAS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12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JUEGOS DE SALON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13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PAES HISTORIA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13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/>
                        <a:t>TECNOLOGÍA</a:t>
                      </a:r>
                      <a:r>
                        <a:rPr b="1" lang="es-CL" sz="1800"/>
                        <a:t> 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5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3dfa244038_1_2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33dfa244038_1_202"/>
          <p:cNvSpPr/>
          <p:nvPr/>
        </p:nvSpPr>
        <p:spPr>
          <a:xfrm rot="10800000">
            <a:off x="-11670" y="-130"/>
            <a:ext cx="12225900" cy="6868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g33dfa244038_1_202"/>
          <p:cNvSpPr/>
          <p:nvPr/>
        </p:nvSpPr>
        <p:spPr>
          <a:xfrm flipH="1" rot="10800000">
            <a:off x="441959" y="-129"/>
            <a:ext cx="11772300" cy="6868200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13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g33dfa244038_1_202"/>
          <p:cNvSpPr/>
          <p:nvPr/>
        </p:nvSpPr>
        <p:spPr>
          <a:xfrm rot="10800000">
            <a:off x="-15226" y="-128"/>
            <a:ext cx="36234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19991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g33dfa244038_1_202"/>
          <p:cNvSpPr/>
          <p:nvPr/>
        </p:nvSpPr>
        <p:spPr>
          <a:xfrm flipH="1">
            <a:off x="-15994" y="-3"/>
            <a:ext cx="122337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g33dfa244038_1_202"/>
          <p:cNvSpPr/>
          <p:nvPr/>
        </p:nvSpPr>
        <p:spPr>
          <a:xfrm flipH="1" rot="5400000">
            <a:off x="4484279" y="-861879"/>
            <a:ext cx="6861900" cy="85980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26666"/>
                </a:srgbClr>
              </a:gs>
            </a:gsLst>
            <a:lin ang="1380014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g33dfa244038_1_202"/>
          <p:cNvSpPr/>
          <p:nvPr/>
        </p:nvSpPr>
        <p:spPr>
          <a:xfrm rot="5993167">
            <a:off x="1186919" y="1089120"/>
            <a:ext cx="4967665" cy="4988380"/>
          </a:xfrm>
          <a:prstGeom prst="ellipse">
            <a:avLst/>
          </a:prstGeom>
          <a:gradFill>
            <a:gsLst>
              <a:gs pos="0">
                <a:srgbClr val="156082">
                  <a:alpha val="25882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3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g33dfa244038_1_202"/>
          <p:cNvSpPr txBox="1"/>
          <p:nvPr>
            <p:ph type="title"/>
          </p:nvPr>
        </p:nvSpPr>
        <p:spPr>
          <a:xfrm>
            <a:off x="4162567" y="818984"/>
            <a:ext cx="6714600" cy="317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>
                <a:solidFill>
                  <a:srgbClr val="FFFFFF"/>
                </a:solidFill>
              </a:rPr>
              <a:t>Ejecución de proyectos y m</a:t>
            </a:r>
            <a:r>
              <a:rPr lang="es-CL" sz="4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ejora en infraestructura </a:t>
            </a:r>
            <a:endParaRPr/>
          </a:p>
        </p:txBody>
      </p:sp>
      <p:sp>
        <p:nvSpPr>
          <p:cNvPr id="760" name="Google Shape;760;g33dfa244038_1_202"/>
          <p:cNvSpPr/>
          <p:nvPr/>
        </p:nvSpPr>
        <p:spPr>
          <a:xfrm flipH="1">
            <a:off x="-93" y="4490110"/>
            <a:ext cx="12217800" cy="237810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319991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g33dfa244038_1_20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dfa244038_4_65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3dfa244038_4_65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3dfa244038_4_65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3dfa244038_4_6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162" name="Google Shape;162;g33dfa244038_4_65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{78DDA36B-9C79-4DE5-B545-2D9B0C594972}</a:tableStyleId>
              </a:tblPr>
              <a:tblGrid>
                <a:gridCol w="1418675"/>
                <a:gridCol w="2503550"/>
                <a:gridCol w="2972975"/>
                <a:gridCol w="3619725"/>
                <a:gridCol w="1199625"/>
              </a:tblGrid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22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C x P Bienes y Servicios de Consumo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Arriendos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9.386.201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Materiales de Uso o Consumo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12.246.089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Otros Gastos en Bienes y Servicios de Consumo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3.054.930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Servicios Básicos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42.279.564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Servicios Generales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1.292.356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Total 22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68.259.140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23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C x P Prestaciones de Seguridad Social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Prestaciones Previsionales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32.816.817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Prestaciones Sociales del Empleador 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20.953.175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Total 23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53.769.992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29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C x P Adquisición de Activos no Financieros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Equipos Informáticos 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636.250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Total 29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636.250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34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C x P Servicio de la Deuda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Deuda Flotante 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8.671.602</a:t>
                      </a:r>
                      <a:endParaRPr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9BC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Total 34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5B9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/>
                        <a:t>8.671.602</a:t>
                      </a:r>
                      <a:endParaRPr b="1" sz="1000"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>
                          <a:solidFill>
                            <a:srgbClr val="FFFFFF"/>
                          </a:solidFill>
                        </a:rPr>
                        <a:t>Total GASTOS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000">
                          <a:solidFill>
                            <a:srgbClr val="FFFFFF"/>
                          </a:solidFill>
                        </a:rPr>
                        <a:t>1.216.393.353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DEB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 flipH="1" rot="10800000">
            <a:off x="441959" y="-3"/>
            <a:ext cx="11772269" cy="6868074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 flipH="1" rot="5400000">
            <a:off x="4484334" y="-861824"/>
            <a:ext cx="6861931" cy="8597859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26666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rgbClr val="156082">
                  <a:alpha val="25882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0"/>
          <p:cNvSpPr txBox="1"/>
          <p:nvPr>
            <p:ph type="title"/>
          </p:nvPr>
        </p:nvSpPr>
        <p:spPr>
          <a:xfrm>
            <a:off x="1050125" y="818975"/>
            <a:ext cx="10072800" cy="50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b="1" lang="es-CL" sz="7300">
                <a:solidFill>
                  <a:srgbClr val="FFFFFF"/>
                </a:solidFill>
              </a:rPr>
              <a:t> </a:t>
            </a: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CONSERVACIÓN LICEO MIGUEL LUIS  </a:t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AMUNÁTEGUI, SANTIAGO</a:t>
            </a: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URGENCIA 2022</a:t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Mejoramiento y conservación de servicios higiénicos alumnos, gimnasio, camarines.</a:t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b="1" lang="es-CL" sz="7300">
                <a:solidFill>
                  <a:srgbClr val="FFFFFF"/>
                </a:solidFill>
              </a:rPr>
              <a:t> </a:t>
            </a:r>
            <a:endParaRPr b="1" sz="6900">
              <a:solidFill>
                <a:srgbClr val="FFFFFF"/>
              </a:solidFill>
            </a:endParaRPr>
          </a:p>
        </p:txBody>
      </p:sp>
      <p:sp>
        <p:nvSpPr>
          <p:cNvPr id="774" name="Google Shape;77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3dfa244038_1_2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g33dfa244038_1_216"/>
          <p:cNvSpPr/>
          <p:nvPr/>
        </p:nvSpPr>
        <p:spPr>
          <a:xfrm rot="10800000">
            <a:off x="-11670" y="-130"/>
            <a:ext cx="12225900" cy="6868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g33dfa244038_1_216"/>
          <p:cNvSpPr/>
          <p:nvPr/>
        </p:nvSpPr>
        <p:spPr>
          <a:xfrm flipH="1" rot="10800000">
            <a:off x="441959" y="-129"/>
            <a:ext cx="11772300" cy="6868200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13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g33dfa244038_1_216"/>
          <p:cNvSpPr/>
          <p:nvPr/>
        </p:nvSpPr>
        <p:spPr>
          <a:xfrm rot="10800000">
            <a:off x="-15226" y="-128"/>
            <a:ext cx="36234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19991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g33dfa244038_1_216"/>
          <p:cNvSpPr/>
          <p:nvPr/>
        </p:nvSpPr>
        <p:spPr>
          <a:xfrm flipH="1">
            <a:off x="-15994" y="-3"/>
            <a:ext cx="122337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g33dfa244038_1_216"/>
          <p:cNvSpPr/>
          <p:nvPr/>
        </p:nvSpPr>
        <p:spPr>
          <a:xfrm flipH="1" rot="5400000">
            <a:off x="4484279" y="-861879"/>
            <a:ext cx="6861900" cy="85980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26666"/>
                </a:srgbClr>
              </a:gs>
            </a:gsLst>
            <a:lin ang="1380014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g33dfa244038_1_216"/>
          <p:cNvSpPr/>
          <p:nvPr/>
        </p:nvSpPr>
        <p:spPr>
          <a:xfrm rot="5993167">
            <a:off x="1186919" y="1089120"/>
            <a:ext cx="4967665" cy="4988380"/>
          </a:xfrm>
          <a:prstGeom prst="ellipse">
            <a:avLst/>
          </a:prstGeom>
          <a:gradFill>
            <a:gsLst>
              <a:gs pos="0">
                <a:srgbClr val="156082">
                  <a:alpha val="25882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3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g33dfa244038_1_216"/>
          <p:cNvSpPr txBox="1"/>
          <p:nvPr>
            <p:ph type="title"/>
          </p:nvPr>
        </p:nvSpPr>
        <p:spPr>
          <a:xfrm>
            <a:off x="1050125" y="818975"/>
            <a:ext cx="10072800" cy="50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b="1" lang="es-CL" sz="7300">
                <a:solidFill>
                  <a:srgbClr val="FFFFFF"/>
                </a:solidFill>
              </a:rPr>
              <a:t> </a:t>
            </a:r>
            <a:r>
              <a:rPr b="1" lang="es-CL" sz="1100">
                <a:latin typeface="Arial"/>
                <a:ea typeface="Arial"/>
                <a:cs typeface="Arial"/>
                <a:sym typeface="Arial"/>
              </a:rPr>
              <a:t>PR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OYECTO EQUIPAMIENTO DEPORTIVO LICEO MIGUEL LUIS AMUNATEGUI</a:t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PRBIPE (Programa de Revitalización de Barrios e Infraestructura Patrimonial Emblemática)</a:t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1" lang="es-CL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Habilitación de Multicancha principal, pavimento e iluminación y cierro</a:t>
            </a:r>
            <a:endParaRPr b="1" sz="6900">
              <a:solidFill>
                <a:srgbClr val="FFFFFF"/>
              </a:solidFill>
            </a:endParaRPr>
          </a:p>
        </p:txBody>
      </p:sp>
      <p:sp>
        <p:nvSpPr>
          <p:cNvPr id="787" name="Google Shape;787;g33dfa244038_1_2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33dfa244038_1_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g33dfa244038_1_176"/>
          <p:cNvSpPr/>
          <p:nvPr/>
        </p:nvSpPr>
        <p:spPr>
          <a:xfrm rot="10800000">
            <a:off x="-11670" y="-130"/>
            <a:ext cx="12225900" cy="6868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g33dfa244038_1_176"/>
          <p:cNvSpPr/>
          <p:nvPr/>
        </p:nvSpPr>
        <p:spPr>
          <a:xfrm flipH="1" rot="10800000">
            <a:off x="441959" y="-129"/>
            <a:ext cx="11772300" cy="6868200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13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g33dfa244038_1_176"/>
          <p:cNvSpPr/>
          <p:nvPr/>
        </p:nvSpPr>
        <p:spPr>
          <a:xfrm rot="10800000">
            <a:off x="-15226" y="-128"/>
            <a:ext cx="36234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19991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g33dfa244038_1_176"/>
          <p:cNvSpPr/>
          <p:nvPr/>
        </p:nvSpPr>
        <p:spPr>
          <a:xfrm flipH="1">
            <a:off x="-15994" y="-3"/>
            <a:ext cx="122337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33dfa244038_1_176"/>
          <p:cNvSpPr/>
          <p:nvPr/>
        </p:nvSpPr>
        <p:spPr>
          <a:xfrm flipH="1" rot="5400000">
            <a:off x="4484279" y="-861879"/>
            <a:ext cx="6861900" cy="85980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26666"/>
                </a:srgbClr>
              </a:gs>
            </a:gsLst>
            <a:lin ang="1380014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33dfa244038_1_176"/>
          <p:cNvSpPr/>
          <p:nvPr/>
        </p:nvSpPr>
        <p:spPr>
          <a:xfrm rot="5993167">
            <a:off x="1186919" y="1089120"/>
            <a:ext cx="4967665" cy="4988380"/>
          </a:xfrm>
          <a:prstGeom prst="ellipse">
            <a:avLst/>
          </a:prstGeom>
          <a:gradFill>
            <a:gsLst>
              <a:gs pos="0">
                <a:srgbClr val="156082">
                  <a:alpha val="25882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3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g33dfa244038_1_176"/>
          <p:cNvSpPr txBox="1"/>
          <p:nvPr>
            <p:ph type="title"/>
          </p:nvPr>
        </p:nvSpPr>
        <p:spPr>
          <a:xfrm>
            <a:off x="787150" y="519700"/>
            <a:ext cx="10603500" cy="55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Play"/>
              <a:buNone/>
            </a:pPr>
            <a:r>
              <a:rPr b="1" lang="es-CL" sz="2420">
                <a:solidFill>
                  <a:schemeClr val="lt1"/>
                </a:solidFill>
              </a:rPr>
              <a:t>CONSERVACION LICEO MIGUEL LUIS AMUNATEGUI</a:t>
            </a:r>
            <a:endParaRPr b="1" sz="242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-CL" sz="2420">
                <a:solidFill>
                  <a:schemeClr val="lt1"/>
                </a:solidFill>
              </a:rPr>
              <a:t> GORE</a:t>
            </a:r>
            <a:endParaRPr b="1" sz="2420">
              <a:solidFill>
                <a:srgbClr val="FFFFFF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-CL" sz="2420">
                <a:solidFill>
                  <a:srgbClr val="FFFFFF"/>
                </a:solidFill>
              </a:rPr>
              <a:t> </a:t>
            </a:r>
            <a:endParaRPr b="1" sz="242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-CL" sz="2420">
                <a:solidFill>
                  <a:srgbClr val="FFFFFF"/>
                </a:solidFill>
              </a:rPr>
              <a:t>REPARACIONES EN LOS SERVICIOS HIGIÉNICOS Y VESTUARIOS DEL ESTABLECIMIENTO, MEDIANTE LA INTERVENCIÓN DE ARTEFACTOS, PISOS,</a:t>
            </a:r>
            <a:endParaRPr b="1" sz="242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-CL" sz="2420">
                <a:solidFill>
                  <a:srgbClr val="FFFFFF"/>
                </a:solidFill>
              </a:rPr>
              <a:t>MUROS, CIELOS, ADEMÁS DE CUBIERTA EN UN SECTOR. SE INTERVENDRÁ, ADEMÁS DE LOS ARTEFACTOS, DISTINTAS MATERIALIDADES, COMO</a:t>
            </a:r>
            <a:endParaRPr b="1" sz="242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-CL" sz="2420">
                <a:solidFill>
                  <a:srgbClr val="FFFFFF"/>
                </a:solidFill>
              </a:rPr>
              <a:t>PORCELANATOS, CERÁMICAS, ENLUCIDOS, PINTURAS Y TECHUMBRE ENTRE OTROS.</a:t>
            </a:r>
            <a:endParaRPr b="1" sz="242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-CL" sz="2420">
                <a:solidFill>
                  <a:srgbClr val="FFFFFF"/>
                </a:solidFill>
              </a:rPr>
              <a:t>SE CONSIDERA ADEMÁS LA INCORPORACIÓN DE KIT DE RECICLAJE Y VERMICOMPOSTERA</a:t>
            </a:r>
            <a:endParaRPr b="1" sz="242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20"/>
              <a:buFont typeface="Play"/>
              <a:buNone/>
            </a:pPr>
            <a:r>
              <a:t/>
            </a:r>
            <a:endParaRPr sz="2220">
              <a:solidFill>
                <a:srgbClr val="FFFFFF"/>
              </a:solidFill>
            </a:endParaRPr>
          </a:p>
        </p:txBody>
      </p:sp>
      <p:sp>
        <p:nvSpPr>
          <p:cNvPr id="800" name="Google Shape;800;g33dfa244038_1_1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3dfa244038_1_1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g33dfa244038_1_137"/>
          <p:cNvSpPr/>
          <p:nvPr/>
        </p:nvSpPr>
        <p:spPr>
          <a:xfrm rot="10800000">
            <a:off x="-11670" y="-130"/>
            <a:ext cx="12225900" cy="6868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33dfa244038_1_137"/>
          <p:cNvSpPr/>
          <p:nvPr/>
        </p:nvSpPr>
        <p:spPr>
          <a:xfrm flipH="1" rot="10800000">
            <a:off x="441959" y="-129"/>
            <a:ext cx="11772300" cy="6868200"/>
          </a:xfrm>
          <a:prstGeom prst="rect">
            <a:avLst/>
          </a:prstGeom>
          <a:gradFill>
            <a:gsLst>
              <a:gs pos="0">
                <a:srgbClr val="0A3041">
                  <a:alpha val="82745"/>
                </a:srgbClr>
              </a:gs>
              <a:gs pos="21000">
                <a:srgbClr val="0A3041">
                  <a:alpha val="82745"/>
                </a:srgbClr>
              </a:gs>
              <a:gs pos="100000">
                <a:srgbClr val="156082">
                  <a:alpha val="0"/>
                </a:srgbClr>
              </a:gs>
            </a:gsLst>
            <a:lin ang="840013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g33dfa244038_1_137"/>
          <p:cNvSpPr/>
          <p:nvPr/>
        </p:nvSpPr>
        <p:spPr>
          <a:xfrm rot="10800000">
            <a:off x="-15226" y="-128"/>
            <a:ext cx="36234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784"/>
                </a:srgbClr>
              </a:gs>
              <a:gs pos="100000">
                <a:srgbClr val="000000">
                  <a:alpha val="40784"/>
                </a:srgbClr>
              </a:gs>
            </a:gsLst>
            <a:lin ang="1319991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g33dfa244038_1_137"/>
          <p:cNvSpPr/>
          <p:nvPr/>
        </p:nvSpPr>
        <p:spPr>
          <a:xfrm flipH="1">
            <a:off x="-15994" y="-3"/>
            <a:ext cx="122337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941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g33dfa244038_1_137"/>
          <p:cNvSpPr/>
          <p:nvPr/>
        </p:nvSpPr>
        <p:spPr>
          <a:xfrm flipH="1" rot="5400000">
            <a:off x="4484279" y="-861879"/>
            <a:ext cx="6861900" cy="85980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26666"/>
                </a:srgbClr>
              </a:gs>
            </a:gsLst>
            <a:lin ang="1380014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33dfa244038_1_137"/>
          <p:cNvSpPr/>
          <p:nvPr/>
        </p:nvSpPr>
        <p:spPr>
          <a:xfrm rot="5993167">
            <a:off x="1186919" y="1089120"/>
            <a:ext cx="4967665" cy="4988380"/>
          </a:xfrm>
          <a:prstGeom prst="ellipse">
            <a:avLst/>
          </a:prstGeom>
          <a:gradFill>
            <a:gsLst>
              <a:gs pos="0">
                <a:srgbClr val="156082">
                  <a:alpha val="25882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3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33dfa244038_1_137"/>
          <p:cNvSpPr txBox="1"/>
          <p:nvPr>
            <p:ph type="title"/>
          </p:nvPr>
        </p:nvSpPr>
        <p:spPr>
          <a:xfrm>
            <a:off x="621500" y="708100"/>
            <a:ext cx="10822800" cy="54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20"/>
              <a:buFont typeface="Play"/>
              <a:buNone/>
            </a:pPr>
            <a:r>
              <a:t/>
            </a:r>
            <a:endParaRPr b="1" sz="3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20"/>
              <a:buFont typeface="Play"/>
              <a:buNone/>
            </a:pPr>
            <a:r>
              <a:t/>
            </a:r>
            <a:endParaRPr b="1" sz="3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Play"/>
              <a:buNone/>
            </a:pPr>
            <a:r>
              <a:rPr b="1" lang="es-CL" sz="30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ESTUDIO DE MEJORAMIENTO INFRAESTRUCTURA LICEO AMUNÁTEGUI </a:t>
            </a:r>
            <a:endParaRPr b="1" sz="3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Play"/>
              <a:buNone/>
            </a:pPr>
            <a:r>
              <a:rPr b="1" lang="es-CL" sz="30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PRBIPE (PROYECTO DE REVITALIZACIÓN DE BARRIOS E INFRAESTRUCTURA PATRIMONIAL EMBLEMÁTICA) </a:t>
            </a:r>
            <a:endParaRPr b="1" sz="3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Play"/>
              <a:buNone/>
            </a:pPr>
            <a:r>
              <a:t/>
            </a:r>
            <a:endParaRPr b="1" sz="3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-CL" sz="30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Elaboración del diseño arquitectónico y especialidades que apunten al mejoramiento integral del Liceo considerando las necesidades académicas, su contexto social-urbano y su valor patrimonial desde una mirada innovadora, diseño sustentable y eficiente energéticamente.</a:t>
            </a:r>
            <a:endParaRPr b="1" sz="3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20"/>
              <a:buFont typeface="Play"/>
              <a:buNone/>
            </a:pPr>
            <a:r>
              <a:t/>
            </a:r>
            <a:endParaRPr b="1" sz="30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33dfa244038_1_13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1"/>
          <p:cNvSpPr/>
          <p:nvPr/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rgbClr val="0A3041"/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1"/>
          <p:cNvSpPr/>
          <p:nvPr/>
        </p:nvSpPr>
        <p:spPr>
          <a:xfrm rot="-7611409">
            <a:off x="7897613" y="684022"/>
            <a:ext cx="5330585" cy="5218721"/>
          </a:xfrm>
          <a:custGeom>
            <a:rect b="b" l="l" r="r" t="t"/>
            <a:pathLst>
              <a:path extrusionOk="0" h="5218721" w="5330585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40784"/>
                </a:srgbClr>
              </a:gs>
              <a:gs pos="16000">
                <a:srgbClr val="000000">
                  <a:alpha val="40784"/>
                </a:srgbClr>
              </a:gs>
              <a:gs pos="85000">
                <a:srgbClr val="156082">
                  <a:alpha val="24705"/>
                </a:srgbClr>
              </a:gs>
              <a:gs pos="100000">
                <a:srgbClr val="156082">
                  <a:alpha val="24705"/>
                </a:srgbClr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1"/>
          <p:cNvSpPr/>
          <p:nvPr/>
        </p:nvSpPr>
        <p:spPr>
          <a:xfrm flipH="1" rot="10800000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rgbClr val="0F4861">
                  <a:alpha val="49803"/>
                </a:srgbClr>
              </a:gs>
              <a:gs pos="99000">
                <a:srgbClr val="000000">
                  <a:alpha val="33725"/>
                </a:srgbClr>
              </a:gs>
              <a:gs pos="100000">
                <a:srgbClr val="000000">
                  <a:alpha val="33725"/>
                </a:srgbClr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1"/>
          <p:cNvSpPr/>
          <p:nvPr/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45000">
                <a:srgbClr val="0F4861">
                  <a:alpha val="0"/>
                </a:srgbClr>
              </a:gs>
              <a:gs pos="99000">
                <a:srgbClr val="000000">
                  <a:alpha val="67843"/>
                </a:srgbClr>
              </a:gs>
              <a:gs pos="100000">
                <a:srgbClr val="000000">
                  <a:alpha val="67843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11"/>
          <p:cNvSpPr txBox="1"/>
          <p:nvPr>
            <p:ph type="title"/>
          </p:nvPr>
        </p:nvSpPr>
        <p:spPr>
          <a:xfrm>
            <a:off x="4221803" y="1201002"/>
            <a:ext cx="7208197" cy="27796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anexos</a:t>
            </a:r>
            <a:endParaRPr/>
          </a:p>
        </p:txBody>
      </p:sp>
      <p:sp>
        <p:nvSpPr>
          <p:cNvPr id="824" name="Google Shape;824;p11"/>
          <p:cNvSpPr txBox="1"/>
          <p:nvPr>
            <p:ph idx="11" type="ftr"/>
          </p:nvPr>
        </p:nvSpPr>
        <p:spPr>
          <a:xfrm rot="5400000">
            <a:off x="-1828800" y="19842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cuenta pública 2024 </a:t>
            </a:r>
            <a:endParaRPr/>
          </a:p>
        </p:txBody>
      </p:sp>
      <p:sp>
        <p:nvSpPr>
          <p:cNvPr id="825" name="Google Shape;825;p11"/>
          <p:cNvSpPr/>
          <p:nvPr/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0784"/>
                </a:srgbClr>
              </a:gs>
              <a:gs pos="86000">
                <a:srgbClr val="156082">
                  <a:alpha val="2745"/>
                </a:srgbClr>
              </a:gs>
              <a:gs pos="100000">
                <a:srgbClr val="156082">
                  <a:alpha val="2745"/>
                </a:srgbClr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dfa244038_4_85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3dfa244038_4_85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3dfa244038_4_85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3dfa244038_4_8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171" name="Google Shape;171;g33dfa244038_4_85"/>
          <p:cNvGraphicFramePr/>
          <p:nvPr/>
        </p:nvGraphicFramePr>
        <p:xfrm>
          <a:off x="554225" y="107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{78DDA36B-9C79-4DE5-B545-2D9B0C594972}</a:tableStyleId>
              </a:tblPr>
              <a:tblGrid>
                <a:gridCol w="4066650"/>
                <a:gridCol w="7176425"/>
              </a:tblGrid>
              <a:tr h="145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5400"/>
                        <a:t> General </a:t>
                      </a:r>
                      <a:endParaRPr b="1" sz="54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5400"/>
                        <a:t> $ </a:t>
                      </a:r>
                      <a:r>
                        <a:rPr b="1" lang="es-CL" sz="5400">
                          <a:solidFill>
                            <a:schemeClr val="dk1"/>
                          </a:solidFill>
                        </a:rPr>
                        <a:t>66.710.658</a:t>
                      </a:r>
                      <a:r>
                        <a:rPr b="1" lang="es-CL" sz="5400"/>
                        <a:t>                                                 </a:t>
                      </a:r>
                      <a:endParaRPr b="1" sz="54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45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5400"/>
                        <a:t> SEP </a:t>
                      </a:r>
                      <a:endParaRPr b="1" sz="54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5400"/>
                        <a:t> $ </a:t>
                      </a:r>
                      <a:r>
                        <a:rPr b="1" lang="es-CL" sz="5400">
                          <a:solidFill>
                            <a:schemeClr val="dk1"/>
                          </a:solidFill>
                        </a:rPr>
                        <a:t>7.337.107</a:t>
                      </a:r>
                      <a:r>
                        <a:rPr b="1" lang="es-CL" sz="5400"/>
                        <a:t>                                                      </a:t>
                      </a:r>
                      <a:endParaRPr b="1" sz="54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45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5400"/>
                        <a:t> PIE </a:t>
                      </a:r>
                      <a:endParaRPr b="1" sz="54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5400"/>
                        <a:t> $ </a:t>
                      </a:r>
                      <a:r>
                        <a:rPr b="1" lang="es-CL" sz="5400">
                          <a:solidFill>
                            <a:schemeClr val="dk1"/>
                          </a:solidFill>
                        </a:rPr>
                        <a:t>7.475.726</a:t>
                      </a:r>
                      <a:r>
                        <a:rPr b="1" lang="es-CL" sz="5400"/>
                        <a:t>                                                   </a:t>
                      </a:r>
                      <a:endParaRPr b="1" sz="54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dfa244038_4_103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3dfa244038_4_103"/>
          <p:cNvSpPr/>
          <p:nvPr/>
        </p:nvSpPr>
        <p:spPr>
          <a:xfrm flipH="1" rot="5400000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3dfa244038_4_103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803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3dfa244038_4_10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cuenta pública 2024 </a:t>
            </a:r>
            <a:endParaRPr/>
          </a:p>
        </p:txBody>
      </p:sp>
      <p:graphicFrame>
        <p:nvGraphicFramePr>
          <p:cNvPr id="180" name="Google Shape;180;g33dfa244038_4_103"/>
          <p:cNvGraphicFramePr/>
          <p:nvPr/>
        </p:nvGraphicFramePr>
        <p:xfrm>
          <a:off x="188438" y="250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{78DDA36B-9C79-4DE5-B545-2D9B0C594972}</a:tableStyleId>
              </a:tblPr>
              <a:tblGrid>
                <a:gridCol w="786300"/>
                <a:gridCol w="755250"/>
                <a:gridCol w="786300"/>
                <a:gridCol w="786300"/>
                <a:gridCol w="755250"/>
                <a:gridCol w="641450"/>
                <a:gridCol w="838025"/>
                <a:gridCol w="424175"/>
                <a:gridCol w="682825"/>
                <a:gridCol w="827675"/>
                <a:gridCol w="517300"/>
                <a:gridCol w="548350"/>
                <a:gridCol w="600075"/>
                <a:gridCol w="1189800"/>
                <a:gridCol w="941475"/>
                <a:gridCol w="734575"/>
              </a:tblGrid>
              <a:tr h="202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NUBELAB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Colegium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Compras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Emergentes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Arrastre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2023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Compras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Emergentes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2024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Caja Chica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anual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Convenio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ARPA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(b)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Total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Gastos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Operativos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PAC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Inicial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2024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PAC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ejecutado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PAC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Por ejecutar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a diciembre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PAC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arrastre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2025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PAC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sin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ejecutar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(c)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PAC final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TOTAL DE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GASTOS PROYECTADOS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(a) + (b) + (c)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SALDO FINAL 2024</a:t>
                      </a:r>
                      <a:endParaRPr b="1"/>
                    </a:p>
                  </a:txBody>
                  <a:tcPr marT="91425" marB="91425" marR="91425" marL="91425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SALDO FINAL 2024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Disponible para el EE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(al 95%)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72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   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$ 1.329.012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   	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595.000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$ 2.800.000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   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$ 30.943.979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	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    	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  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$ 141.598.538</a:t>
                      </a:r>
                      <a:endParaRPr b="1"/>
                    </a:p>
                  </a:txBody>
                  <a:tcPr marT="91425" marB="91425" marR="91425" marL="91425"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solidFill>
                            <a:srgbClr val="9C000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-144.362.540</a:t>
                      </a:r>
                      <a:endParaRPr b="1" sz="1100">
                        <a:solidFill>
                          <a:srgbClr val="9C000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/>
                        <a:t> $            -</a:t>
                      </a:r>
                      <a:endParaRPr b="1"/>
                    </a:p>
                  </a:txBody>
                  <a:tcPr marT="91425" marB="91425" marR="91425" marL="9142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1" name="Google Shape;181;g33dfa244038_4_103"/>
          <p:cNvSpPr txBox="1"/>
          <p:nvPr/>
        </p:nvSpPr>
        <p:spPr>
          <a:xfrm>
            <a:off x="2374963" y="867975"/>
            <a:ext cx="74421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600">
                <a:solidFill>
                  <a:schemeClr val="dk1"/>
                </a:solidFill>
              </a:rPr>
              <a:t>EJECUCIÓN SEP 2024</a:t>
            </a:r>
            <a:endParaRPr b="1"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2025-03-03T15:53:46Z</dcterms:created>
  <dc:creator>Carolina Farías</dc:creator>
</cp:coreProperties>
</file>